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68" r:id="rId3"/>
  </p:sldMasterIdLst>
  <p:notesMasterIdLst>
    <p:notesMasterId r:id="rId39"/>
  </p:notesMasterIdLst>
  <p:handoutMasterIdLst>
    <p:handoutMasterId r:id="rId40"/>
  </p:handoutMasterIdLst>
  <p:sldIdLst>
    <p:sldId id="343" r:id="rId4"/>
    <p:sldId id="362" r:id="rId5"/>
    <p:sldId id="309" r:id="rId6"/>
    <p:sldId id="318" r:id="rId7"/>
    <p:sldId id="329" r:id="rId8"/>
    <p:sldId id="335" r:id="rId9"/>
    <p:sldId id="325" r:id="rId10"/>
    <p:sldId id="359" r:id="rId11"/>
    <p:sldId id="326" r:id="rId12"/>
    <p:sldId id="330" r:id="rId13"/>
    <p:sldId id="345" r:id="rId14"/>
    <p:sldId id="360" r:id="rId15"/>
    <p:sldId id="331" r:id="rId16"/>
    <p:sldId id="361" r:id="rId17"/>
    <p:sldId id="363" r:id="rId18"/>
    <p:sldId id="347" r:id="rId19"/>
    <p:sldId id="348" r:id="rId20"/>
    <p:sldId id="349" r:id="rId21"/>
    <p:sldId id="350" r:id="rId22"/>
    <p:sldId id="351" r:id="rId23"/>
    <p:sldId id="352" r:id="rId24"/>
    <p:sldId id="365" r:id="rId25"/>
    <p:sldId id="354" r:id="rId26"/>
    <p:sldId id="355" r:id="rId27"/>
    <p:sldId id="357" r:id="rId28"/>
    <p:sldId id="356" r:id="rId29"/>
    <p:sldId id="332" r:id="rId30"/>
    <p:sldId id="336" r:id="rId31"/>
    <p:sldId id="339" r:id="rId32"/>
    <p:sldId id="337" r:id="rId33"/>
    <p:sldId id="338" r:id="rId34"/>
    <p:sldId id="341" r:id="rId35"/>
    <p:sldId id="340" r:id="rId36"/>
    <p:sldId id="342" r:id="rId37"/>
    <p:sldId id="333" r:id="rId38"/>
  </p:sldIdLst>
  <p:sldSz cx="12192000" cy="6858000"/>
  <p:notesSz cx="7010400" cy="9296400"/>
  <p:defaultTex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A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86457" autoAdjust="0"/>
  </p:normalViewPr>
  <p:slideViewPr>
    <p:cSldViewPr>
      <p:cViewPr varScale="1">
        <p:scale>
          <a:sx n="68" d="100"/>
          <a:sy n="68" d="100"/>
        </p:scale>
        <p:origin x="600" y="6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67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49.wmf"/><Relationship Id="rId1" Type="http://schemas.openxmlformats.org/officeDocument/2006/relationships/image" Target="../media/image14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5500"/>
          </a:xfrm>
          <a:prstGeom prst="rect">
            <a:avLst/>
          </a:prstGeom>
          <a:noFill/>
          <a:ln w="9525">
            <a:noFill/>
            <a:miter lim="800000"/>
            <a:headEnd/>
            <a:tailEnd/>
          </a:ln>
          <a:effectLst/>
        </p:spPr>
        <p:txBody>
          <a:bodyPr vert="horz" wrap="square" lIns="19983" tIns="0" rIns="19983" bIns="0" numCol="1" anchor="t" anchorCtr="0" compatLnSpc="1">
            <a:prstTxWarp prst="textNoShape">
              <a:avLst/>
            </a:prstTxWarp>
          </a:bodyPr>
          <a:lstStyle>
            <a:lvl1pPr>
              <a:defRPr sz="1000" i="1" smtClean="0"/>
            </a:lvl1pPr>
          </a:lstStyle>
          <a:p>
            <a:pPr>
              <a:defRPr/>
            </a:pPr>
            <a:endParaRPr lang="en-US"/>
          </a:p>
        </p:txBody>
      </p:sp>
      <p:sp>
        <p:nvSpPr>
          <p:cNvPr id="3075" name="Rectangle 3"/>
          <p:cNvSpPr>
            <a:spLocks noGrp="1" noChangeArrowheads="1"/>
          </p:cNvSpPr>
          <p:nvPr>
            <p:ph type="dt" sz="quarter" idx="1"/>
          </p:nvPr>
        </p:nvSpPr>
        <p:spPr bwMode="auto">
          <a:xfrm>
            <a:off x="3972560" y="0"/>
            <a:ext cx="3037840" cy="465500"/>
          </a:xfrm>
          <a:prstGeom prst="rect">
            <a:avLst/>
          </a:prstGeom>
          <a:noFill/>
          <a:ln w="9525">
            <a:noFill/>
            <a:miter lim="800000"/>
            <a:headEnd/>
            <a:tailEnd/>
          </a:ln>
          <a:effectLst/>
        </p:spPr>
        <p:txBody>
          <a:bodyPr vert="horz" wrap="square" lIns="19983" tIns="0" rIns="19983" bIns="0" numCol="1" anchor="t" anchorCtr="0" compatLnSpc="1">
            <a:prstTxWarp prst="textNoShape">
              <a:avLst/>
            </a:prstTxWarp>
          </a:bodyPr>
          <a:lstStyle>
            <a:lvl1pPr algn="r">
              <a:defRPr sz="1000" i="1" smtClean="0"/>
            </a:lvl1pPr>
          </a:lstStyle>
          <a:p>
            <a:pPr>
              <a:defRPr/>
            </a:pPr>
            <a:endParaRPr lang="en-US"/>
          </a:p>
        </p:txBody>
      </p:sp>
      <p:sp>
        <p:nvSpPr>
          <p:cNvPr id="3076" name="Rectangle 4"/>
          <p:cNvSpPr>
            <a:spLocks noGrp="1" noChangeArrowheads="1"/>
          </p:cNvSpPr>
          <p:nvPr>
            <p:ph type="ftr" sz="quarter" idx="2"/>
          </p:nvPr>
        </p:nvSpPr>
        <p:spPr bwMode="auto">
          <a:xfrm>
            <a:off x="0" y="8830901"/>
            <a:ext cx="3037840" cy="465500"/>
          </a:xfrm>
          <a:prstGeom prst="rect">
            <a:avLst/>
          </a:prstGeom>
          <a:noFill/>
          <a:ln w="9525">
            <a:noFill/>
            <a:miter lim="800000"/>
            <a:headEnd/>
            <a:tailEnd/>
          </a:ln>
          <a:effectLst/>
        </p:spPr>
        <p:txBody>
          <a:bodyPr vert="horz" wrap="square" lIns="19983" tIns="0" rIns="19983" bIns="0" numCol="1" anchor="b" anchorCtr="0" compatLnSpc="1">
            <a:prstTxWarp prst="textNoShape">
              <a:avLst/>
            </a:prstTxWarp>
          </a:bodyPr>
          <a:lstStyle>
            <a:lvl1pPr>
              <a:defRPr sz="1000" i="1" smtClean="0"/>
            </a:lvl1pPr>
          </a:lstStyle>
          <a:p>
            <a:pPr>
              <a:defRPr/>
            </a:pPr>
            <a:endParaRPr lang="en-US"/>
          </a:p>
        </p:txBody>
      </p:sp>
      <p:sp>
        <p:nvSpPr>
          <p:cNvPr id="3077" name="Rectangle 5"/>
          <p:cNvSpPr>
            <a:spLocks noGrp="1" noChangeArrowheads="1"/>
          </p:cNvSpPr>
          <p:nvPr>
            <p:ph type="sldNum" sz="quarter" idx="3"/>
          </p:nvPr>
        </p:nvSpPr>
        <p:spPr bwMode="auto">
          <a:xfrm>
            <a:off x="3972560" y="8830901"/>
            <a:ext cx="3037840" cy="465500"/>
          </a:xfrm>
          <a:prstGeom prst="rect">
            <a:avLst/>
          </a:prstGeom>
          <a:noFill/>
          <a:ln w="9525">
            <a:noFill/>
            <a:miter lim="800000"/>
            <a:headEnd/>
            <a:tailEnd/>
          </a:ln>
          <a:effectLst/>
        </p:spPr>
        <p:txBody>
          <a:bodyPr vert="horz" wrap="square" lIns="19983" tIns="0" rIns="19983" bIns="0" numCol="1" anchor="b" anchorCtr="0" compatLnSpc="1">
            <a:prstTxWarp prst="textNoShape">
              <a:avLst/>
            </a:prstTxWarp>
          </a:bodyPr>
          <a:lstStyle>
            <a:lvl1pPr algn="r">
              <a:defRPr sz="1000" i="1" smtClean="0"/>
            </a:lvl1pPr>
          </a:lstStyle>
          <a:p>
            <a:pPr>
              <a:defRPr/>
            </a:pPr>
            <a:fld id="{217FCBF5-174F-4A68-AA9D-FC338B1FB437}" type="slidenum">
              <a:rPr lang="en-US"/>
              <a:pPr>
                <a:defRPr/>
              </a:pPr>
              <a:t>‹#›</a:t>
            </a:fld>
            <a:endParaRPr lang="en-US"/>
          </a:p>
        </p:txBody>
      </p:sp>
      <p:sp>
        <p:nvSpPr>
          <p:cNvPr id="3078" name="Rectangle 6"/>
          <p:cNvSpPr>
            <a:spLocks noChangeArrowheads="1"/>
          </p:cNvSpPr>
          <p:nvPr/>
        </p:nvSpPr>
        <p:spPr bwMode="auto">
          <a:xfrm>
            <a:off x="3131962" y="8856385"/>
            <a:ext cx="775688" cy="258233"/>
          </a:xfrm>
          <a:prstGeom prst="rect">
            <a:avLst/>
          </a:prstGeom>
          <a:noFill/>
          <a:ln w="9525">
            <a:noFill/>
            <a:miter lim="800000"/>
            <a:headEnd/>
            <a:tailEnd/>
          </a:ln>
          <a:effectLst/>
        </p:spPr>
        <p:txBody>
          <a:bodyPr wrap="none" lIns="91590" tIns="46628" rIns="91590" bIns="46628">
            <a:spAutoFit/>
          </a:bodyPr>
          <a:lstStyle/>
          <a:p>
            <a:pPr algn="ctr" defTabSz="910913">
              <a:lnSpc>
                <a:spcPct val="90000"/>
              </a:lnSpc>
              <a:defRPr/>
            </a:pPr>
            <a:r>
              <a:rPr lang="en-US"/>
              <a:t>Page </a:t>
            </a:r>
            <a:fld id="{E268CA99-4223-4FC6-A6C2-B10E7D7A2E80}" type="slidenum">
              <a:rPr lang="en-US"/>
              <a:pPr algn="ctr" defTabSz="910913">
                <a:lnSpc>
                  <a:spcPct val="90000"/>
                </a:lnSpc>
                <a:defRPr/>
              </a:pPr>
              <a:t>‹#›</a:t>
            </a:fld>
            <a:endParaRPr lang="en-US"/>
          </a:p>
        </p:txBody>
      </p:sp>
    </p:spTree>
    <p:extLst>
      <p:ext uri="{BB962C8B-B14F-4D97-AF65-F5344CB8AC3E}">
        <p14:creationId xmlns:p14="http://schemas.microsoft.com/office/powerpoint/2010/main" val="3861437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5500"/>
          </a:xfrm>
          <a:prstGeom prst="rect">
            <a:avLst/>
          </a:prstGeom>
          <a:noFill/>
          <a:ln w="9525">
            <a:noFill/>
            <a:miter lim="800000"/>
            <a:headEnd/>
            <a:tailEnd/>
          </a:ln>
          <a:effectLst/>
        </p:spPr>
        <p:txBody>
          <a:bodyPr vert="horz" wrap="square" lIns="19983" tIns="0" rIns="19983" bIns="0" numCol="1" anchor="t" anchorCtr="0" compatLnSpc="1">
            <a:prstTxWarp prst="textNoShape">
              <a:avLst/>
            </a:prstTxWarp>
          </a:bodyPr>
          <a:lstStyle>
            <a:lvl1pPr>
              <a:defRPr sz="1000" i="1" smtClean="0">
                <a:latin typeface="Times New Roman" charset="0"/>
              </a:defRPr>
            </a:lvl1pPr>
          </a:lstStyle>
          <a:p>
            <a:pPr>
              <a:defRPr/>
            </a:pPr>
            <a:endParaRPr lang="en-US"/>
          </a:p>
        </p:txBody>
      </p:sp>
      <p:sp>
        <p:nvSpPr>
          <p:cNvPr id="2051" name="Rectangle 3"/>
          <p:cNvSpPr>
            <a:spLocks noGrp="1" noChangeArrowheads="1"/>
          </p:cNvSpPr>
          <p:nvPr>
            <p:ph type="dt" idx="1"/>
          </p:nvPr>
        </p:nvSpPr>
        <p:spPr bwMode="auto">
          <a:xfrm>
            <a:off x="3972560" y="0"/>
            <a:ext cx="3037840" cy="465500"/>
          </a:xfrm>
          <a:prstGeom prst="rect">
            <a:avLst/>
          </a:prstGeom>
          <a:noFill/>
          <a:ln w="9525">
            <a:noFill/>
            <a:miter lim="800000"/>
            <a:headEnd/>
            <a:tailEnd/>
          </a:ln>
          <a:effectLst/>
        </p:spPr>
        <p:txBody>
          <a:bodyPr vert="horz" wrap="square" lIns="19983" tIns="0" rIns="19983" bIns="0" numCol="1" anchor="t" anchorCtr="0" compatLnSpc="1">
            <a:prstTxWarp prst="textNoShape">
              <a:avLst/>
            </a:prstTxWarp>
          </a:bodyPr>
          <a:lstStyle>
            <a:lvl1pPr algn="r">
              <a:defRPr sz="1000" i="1" smtClean="0">
                <a:latin typeface="Times New Roman" charset="0"/>
              </a:defRPr>
            </a:lvl1pPr>
          </a:lstStyle>
          <a:p>
            <a:pPr>
              <a:defRPr/>
            </a:pPr>
            <a:endParaRPr lang="en-US"/>
          </a:p>
        </p:txBody>
      </p:sp>
      <p:sp>
        <p:nvSpPr>
          <p:cNvPr id="2052" name="Rectangle 4"/>
          <p:cNvSpPr>
            <a:spLocks noGrp="1" noChangeArrowheads="1"/>
          </p:cNvSpPr>
          <p:nvPr>
            <p:ph type="ftr" sz="quarter" idx="4"/>
          </p:nvPr>
        </p:nvSpPr>
        <p:spPr bwMode="auto">
          <a:xfrm>
            <a:off x="0" y="8830901"/>
            <a:ext cx="3037840" cy="465500"/>
          </a:xfrm>
          <a:prstGeom prst="rect">
            <a:avLst/>
          </a:prstGeom>
          <a:noFill/>
          <a:ln w="9525">
            <a:noFill/>
            <a:miter lim="800000"/>
            <a:headEnd/>
            <a:tailEnd/>
          </a:ln>
          <a:effectLst/>
        </p:spPr>
        <p:txBody>
          <a:bodyPr vert="horz" wrap="square" lIns="19983" tIns="0" rIns="19983" bIns="0" numCol="1" anchor="b" anchorCtr="0" compatLnSpc="1">
            <a:prstTxWarp prst="textNoShape">
              <a:avLst/>
            </a:prstTxWarp>
          </a:bodyPr>
          <a:lstStyle>
            <a:lvl1pPr>
              <a:defRPr sz="1000" i="1" smtClean="0">
                <a:latin typeface="Times New Roman" charset="0"/>
              </a:defRPr>
            </a:lvl1pPr>
          </a:lstStyle>
          <a:p>
            <a:pPr>
              <a:defRPr/>
            </a:pPr>
            <a:endParaRPr lang="en-US"/>
          </a:p>
        </p:txBody>
      </p:sp>
      <p:sp>
        <p:nvSpPr>
          <p:cNvPr id="2053" name="Rectangle 5"/>
          <p:cNvSpPr>
            <a:spLocks noGrp="1" noChangeArrowheads="1"/>
          </p:cNvSpPr>
          <p:nvPr>
            <p:ph type="sldNum" sz="quarter" idx="5"/>
          </p:nvPr>
        </p:nvSpPr>
        <p:spPr bwMode="auto">
          <a:xfrm>
            <a:off x="3972560" y="8830901"/>
            <a:ext cx="3037840" cy="465500"/>
          </a:xfrm>
          <a:prstGeom prst="rect">
            <a:avLst/>
          </a:prstGeom>
          <a:noFill/>
          <a:ln w="9525">
            <a:noFill/>
            <a:miter lim="800000"/>
            <a:headEnd/>
            <a:tailEnd/>
          </a:ln>
          <a:effectLst/>
        </p:spPr>
        <p:txBody>
          <a:bodyPr vert="horz" wrap="square" lIns="19983" tIns="0" rIns="19983" bIns="0" numCol="1" anchor="b" anchorCtr="0" compatLnSpc="1">
            <a:prstTxWarp prst="textNoShape">
              <a:avLst/>
            </a:prstTxWarp>
          </a:bodyPr>
          <a:lstStyle>
            <a:lvl1pPr algn="r">
              <a:defRPr sz="1000" i="1" smtClean="0">
                <a:latin typeface="Times New Roman" charset="0"/>
              </a:defRPr>
            </a:lvl1pPr>
          </a:lstStyle>
          <a:p>
            <a:pPr>
              <a:defRPr/>
            </a:pPr>
            <a:fld id="{492A3DD2-1B0F-4B12-9188-0AC2BDE0EEBE}" type="slidenum">
              <a:rPr lang="en-US"/>
              <a:pPr>
                <a:defRPr/>
              </a:pPr>
              <a:t>‹#›</a:t>
            </a:fld>
            <a:endParaRPr lang="en-US"/>
          </a:p>
        </p:txBody>
      </p:sp>
      <p:sp>
        <p:nvSpPr>
          <p:cNvPr id="2054" name="Rectangle 6"/>
          <p:cNvSpPr>
            <a:spLocks noChangeArrowheads="1"/>
          </p:cNvSpPr>
          <p:nvPr/>
        </p:nvSpPr>
        <p:spPr bwMode="auto">
          <a:xfrm>
            <a:off x="3131962" y="8856385"/>
            <a:ext cx="775688" cy="258233"/>
          </a:xfrm>
          <a:prstGeom prst="rect">
            <a:avLst/>
          </a:prstGeom>
          <a:noFill/>
          <a:ln w="9525">
            <a:noFill/>
            <a:miter lim="800000"/>
            <a:headEnd/>
            <a:tailEnd/>
          </a:ln>
          <a:effectLst/>
        </p:spPr>
        <p:txBody>
          <a:bodyPr wrap="none" lIns="91590" tIns="46628" rIns="91590" bIns="46628">
            <a:spAutoFit/>
          </a:bodyPr>
          <a:lstStyle/>
          <a:p>
            <a:pPr algn="ctr" defTabSz="910913">
              <a:lnSpc>
                <a:spcPct val="90000"/>
              </a:lnSpc>
              <a:defRPr/>
            </a:pPr>
            <a:r>
              <a:rPr lang="en-US"/>
              <a:t>Page </a:t>
            </a:r>
            <a:fld id="{5FAA753A-4F9F-4E00-BF1F-87C72CF6F1E6}" type="slidenum">
              <a:rPr lang="en-US"/>
              <a:pPr algn="ctr" defTabSz="910913">
                <a:lnSpc>
                  <a:spcPct val="90000"/>
                </a:lnSpc>
                <a:defRPr/>
              </a:pPr>
              <a:t>‹#›</a:t>
            </a:fld>
            <a:endParaRPr lang="en-US"/>
          </a:p>
        </p:txBody>
      </p:sp>
      <p:sp>
        <p:nvSpPr>
          <p:cNvPr id="3079" name="Rectangle 7"/>
          <p:cNvSpPr>
            <a:spLocks noGrp="1" noRot="1" noChangeAspect="1" noChangeArrowheads="1" noTextEdit="1"/>
          </p:cNvSpPr>
          <p:nvPr>
            <p:ph type="sldImg" idx="2"/>
          </p:nvPr>
        </p:nvSpPr>
        <p:spPr bwMode="auto">
          <a:xfrm>
            <a:off x="411163" y="700088"/>
            <a:ext cx="6189662" cy="3482975"/>
          </a:xfrm>
          <a:prstGeom prst="rect">
            <a:avLst/>
          </a:prstGeom>
          <a:noFill/>
          <a:ln w="12700">
            <a:solidFill>
              <a:schemeClr val="tx1"/>
            </a:solidFill>
            <a:miter lim="800000"/>
            <a:headEnd/>
            <a:tailEnd/>
          </a:ln>
        </p:spPr>
      </p:sp>
      <p:sp>
        <p:nvSpPr>
          <p:cNvPr id="2056" name="Rectangle 8"/>
          <p:cNvSpPr>
            <a:spLocks noGrp="1" noChangeArrowheads="1"/>
          </p:cNvSpPr>
          <p:nvPr>
            <p:ph type="body" sz="quarter" idx="3"/>
          </p:nvPr>
        </p:nvSpPr>
        <p:spPr bwMode="auto">
          <a:xfrm>
            <a:off x="934720" y="4415451"/>
            <a:ext cx="5140960" cy="4184399"/>
          </a:xfrm>
          <a:prstGeom prst="rect">
            <a:avLst/>
          </a:prstGeom>
          <a:noFill/>
          <a:ln w="9525">
            <a:noFill/>
            <a:miter lim="800000"/>
            <a:headEnd/>
            <a:tailEnd/>
          </a:ln>
          <a:effectLst/>
        </p:spPr>
        <p:txBody>
          <a:bodyPr vert="horz" wrap="square" lIns="96587" tIns="48294" rIns="96587" bIns="48294"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161347072"/>
      </p:ext>
    </p:extLst>
  </p:cSld>
  <p:clrMap bg1="lt1" tx1="dk1" bg2="lt2" tx2="dk2" accent1="accent1" accent2="accent2" accent3="accent3" accent4="accent4" accent5="accent5" accent6="accent6" hlink="hlink" folHlink="folHlink"/>
  <p:notesStyle>
    <a:lvl1pPr algn="l" rtl="0" eaLnBrk="0" fontAlgn="base" hangingPunct="0">
      <a:lnSpc>
        <a:spcPct val="88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88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88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88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88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8638" y="663575"/>
            <a:ext cx="5800725" cy="3263900"/>
          </a:xfrm>
        </p:spPr>
      </p:sp>
      <p:sp>
        <p:nvSpPr>
          <p:cNvPr id="3" name="Notes Placeholder 2"/>
          <p:cNvSpPr>
            <a:spLocks noGrp="1"/>
          </p:cNvSpPr>
          <p:nvPr>
            <p:ph type="body" idx="1"/>
          </p:nvPr>
        </p:nvSpPr>
        <p:spPr>
          <a:xfrm>
            <a:off x="527052" y="4123890"/>
            <a:ext cx="5958232" cy="4325259"/>
          </a:xfrm>
        </p:spPr>
        <p:txBody>
          <a:bodyPr/>
          <a:lstStyle/>
          <a:p>
            <a:r>
              <a:rPr lang="en-US" dirty="0"/>
              <a:t>Breakthrough battery technologies are allowing us to build electric vehicles with better performance, faster recharging times, longer ranges, and greater versatility and functionality than ever before.</a:t>
            </a:r>
          </a:p>
          <a:p>
            <a:r>
              <a:rPr lang="en-US" dirty="0"/>
              <a:t>The 2017 Chevrolet Bolt EV does more than set a new benchmark for affordable, long-range EV driving. It also raises the bar when it comes to driving performance.</a:t>
            </a:r>
          </a:p>
          <a:p>
            <a:r>
              <a:rPr lang="en-US" dirty="0"/>
              <a:t>Engineers developed the Bolt EV’s propulsion system to offer more than an estimated 200 miles (based on GM estimates) and a delightful driving experience that’s more akin to a compact sports sedan than a small utilitarian crossover. </a:t>
            </a:r>
            <a:endParaRPr lang="en-US" sz="1100" b="1" dirty="0">
              <a:solidFill>
                <a:srgbClr val="C00000"/>
              </a:solidFill>
            </a:endParaRPr>
          </a:p>
          <a:p>
            <a:endParaRPr lang="en-US" sz="1100" dirty="0"/>
          </a:p>
          <a:p>
            <a:endParaRPr lang="en-US" sz="1100" b="1" dirty="0">
              <a:solidFill>
                <a:srgbClr val="C00000"/>
              </a:solidFill>
            </a:endParaRPr>
          </a:p>
          <a:p>
            <a:r>
              <a:rPr lang="en-US" sz="1100" i="1" dirty="0">
                <a:solidFill>
                  <a:srgbClr val="FF0000"/>
                </a:solidFill>
              </a:rPr>
              <a:t>Source: </a:t>
            </a:r>
            <a:r>
              <a:rPr lang="en-US" sz="1100" dirty="0">
                <a:solidFill>
                  <a:srgbClr val="FF0000"/>
                </a:solidFill>
              </a:rPr>
              <a:t>GM news releases, 01/12/15 and 01/11/16.</a:t>
            </a:r>
          </a:p>
          <a:p>
            <a:endParaRPr lang="en-US" b="1" dirty="0">
              <a:solidFill>
                <a:srgbClr val="C00000"/>
              </a:solidFill>
            </a:endParaRPr>
          </a:p>
          <a:p>
            <a:endParaRPr lang="en-US" dirty="0"/>
          </a:p>
        </p:txBody>
      </p:sp>
      <p:sp>
        <p:nvSpPr>
          <p:cNvPr id="4" name="Header Placeholder 3"/>
          <p:cNvSpPr>
            <a:spLocks noGrp="1"/>
          </p:cNvSpPr>
          <p:nvPr>
            <p:ph type="hdr" sz="quarter" idx="10"/>
          </p:nvPr>
        </p:nvSpPr>
        <p:spPr/>
        <p:txBody>
          <a:bodyPr/>
          <a:lstStyle/>
          <a:p>
            <a:r>
              <a:rPr lang="sv-SE" smtClean="0">
                <a:solidFill>
                  <a:prstClr val="black"/>
                </a:solidFill>
              </a:rPr>
              <a:t>JGS SAE ESER 110415</a:t>
            </a:r>
            <a:endParaRPr lang="en-US" dirty="0">
              <a:solidFill>
                <a:prstClr val="black"/>
              </a:solidFill>
            </a:endParaRPr>
          </a:p>
        </p:txBody>
      </p:sp>
      <p:sp>
        <p:nvSpPr>
          <p:cNvPr id="5" name="Date Placeholder 4"/>
          <p:cNvSpPr>
            <a:spLocks noGrp="1"/>
          </p:cNvSpPr>
          <p:nvPr>
            <p:ph type="dt" idx="11"/>
          </p:nvPr>
        </p:nvSpPr>
        <p:spPr/>
        <p:txBody>
          <a:bodyPr/>
          <a:lstStyle/>
          <a:p>
            <a:r>
              <a:rPr lang="en-US" dirty="0">
                <a:solidFill>
                  <a:prstClr val="black"/>
                </a:solidFill>
              </a:rPr>
              <a:t>Revised 1/21/2016</a:t>
            </a:r>
          </a:p>
        </p:txBody>
      </p:sp>
      <p:sp>
        <p:nvSpPr>
          <p:cNvPr id="7" name="Slide Number Placeholder 6"/>
          <p:cNvSpPr>
            <a:spLocks noGrp="1"/>
          </p:cNvSpPr>
          <p:nvPr>
            <p:ph type="sldNum" sz="quarter" idx="13"/>
          </p:nvPr>
        </p:nvSpPr>
        <p:spPr/>
        <p:txBody>
          <a:bodyPr/>
          <a:lstStyle/>
          <a:p>
            <a:fld id="{B8464DFE-44E3-4E90-AEA7-5F8BE401DB55}" type="slidenum">
              <a:rPr lang="en-US">
                <a:solidFill>
                  <a:prstClr val="black"/>
                </a:solidFill>
              </a:rPr>
              <a:pPr/>
              <a:t>3</a:t>
            </a:fld>
            <a:endParaRPr lang="en-US" dirty="0">
              <a:solidFill>
                <a:prstClr val="black"/>
              </a:solidFill>
            </a:endParaRPr>
          </a:p>
        </p:txBody>
      </p:sp>
      <p:sp>
        <p:nvSpPr>
          <p:cNvPr id="8" name="Text Box 4"/>
          <p:cNvSpPr txBox="1">
            <a:spLocks noChangeArrowheads="1"/>
          </p:cNvSpPr>
          <p:nvPr/>
        </p:nvSpPr>
        <p:spPr bwMode="auto">
          <a:xfrm>
            <a:off x="5293532" y="418741"/>
            <a:ext cx="1043609" cy="229407"/>
          </a:xfrm>
          <a:prstGeom prst="rect">
            <a:avLst/>
          </a:prstGeom>
          <a:noFill/>
          <a:ln w="9525">
            <a:noFill/>
            <a:miter lim="800000"/>
            <a:headEnd/>
            <a:tailEnd/>
          </a:ln>
        </p:spPr>
        <p:txBody>
          <a:bodyPr lIns="90025" tIns="45014" rIns="90025" bIns="45014">
            <a:spAutoFit/>
          </a:bodyPr>
          <a:lstStyle/>
          <a:p>
            <a:pPr algn="r" defTabSz="1080387">
              <a:spcBef>
                <a:spcPct val="50000"/>
              </a:spcBef>
            </a:pPr>
            <a:r>
              <a:rPr lang="en-US" sz="900" dirty="0">
                <a:solidFill>
                  <a:prstClr val="black"/>
                </a:solidFill>
                <a:latin typeface="Calibri"/>
                <a:ea typeface="MS PGothic" panose="020B0600070205080204" pitchFamily="34" charset="-128"/>
              </a:rPr>
              <a:t>JGS_MTC22</a:t>
            </a:r>
            <a:endParaRPr lang="en-US" sz="2200" dirty="0">
              <a:solidFill>
                <a:prstClr val="black"/>
              </a:solidFill>
              <a:latin typeface="Calibri"/>
              <a:ea typeface="MS PGothic" panose="020B0600070205080204" pitchFamily="34" charset="-128"/>
            </a:endParaRPr>
          </a:p>
        </p:txBody>
      </p:sp>
      <p:sp>
        <p:nvSpPr>
          <p:cNvPr id="9" name="Footer Placeholder 8"/>
          <p:cNvSpPr>
            <a:spLocks noGrp="1"/>
          </p:cNvSpPr>
          <p:nvPr>
            <p:ph type="ftr" sz="quarter" idx="14"/>
          </p:nvPr>
        </p:nvSpPr>
        <p:spPr/>
        <p:txBody>
          <a:bodyPr/>
          <a:lstStyle/>
          <a:p>
            <a:r>
              <a:rPr lang="en-US" dirty="0" smtClean="0">
                <a:solidFill>
                  <a:prstClr val="black"/>
                </a:solidFill>
              </a:rPr>
              <a:t>Gary Smyth</a:t>
            </a:r>
            <a:endParaRPr lang="en-US" dirty="0">
              <a:solidFill>
                <a:prstClr val="black"/>
              </a:solidFill>
            </a:endParaRPr>
          </a:p>
        </p:txBody>
      </p:sp>
    </p:spTree>
    <p:extLst>
      <p:ext uri="{BB962C8B-B14F-4D97-AF65-F5344CB8AC3E}">
        <p14:creationId xmlns:p14="http://schemas.microsoft.com/office/powerpoint/2010/main" val="3354451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60 kWh Battery </a:t>
            </a:r>
            <a:r>
              <a:rPr lang="en-US" sz="1400" b="1" dirty="0" smtClean="0"/>
              <a:t>System</a:t>
            </a:r>
            <a:endParaRPr lang="en-US" sz="1400" dirty="0"/>
          </a:p>
          <a:p>
            <a:r>
              <a:rPr lang="en-US" sz="1400" dirty="0" smtClean="0"/>
              <a:t>Bolt </a:t>
            </a:r>
            <a:r>
              <a:rPr lang="en-US" sz="1400" dirty="0"/>
              <a:t>EV battery engineers and strategic partner LG Electronics </a:t>
            </a:r>
            <a:r>
              <a:rPr lang="en-US" sz="1400" dirty="0" smtClean="0"/>
              <a:t>develop </a:t>
            </a:r>
            <a:r>
              <a:rPr lang="en-US" sz="1400" dirty="0"/>
              <a:t>an all-new cell and battery </a:t>
            </a:r>
            <a:r>
              <a:rPr lang="en-US" sz="1400" dirty="0" smtClean="0"/>
              <a:t>pack. </a:t>
            </a:r>
            <a:r>
              <a:rPr lang="en-US" sz="1400" dirty="0"/>
              <a:t>The nickel-rich lithium-ion chemistry provides improved thermal operating performance over other chemistries, which requires a smaller active cooling system for more efficient packaging. </a:t>
            </a:r>
            <a:endParaRPr lang="en-US" sz="1400" dirty="0" smtClean="0"/>
          </a:p>
          <a:p>
            <a:r>
              <a:rPr lang="en-US" sz="1400" dirty="0" smtClean="0"/>
              <a:t>Battery </a:t>
            </a:r>
            <a:r>
              <a:rPr lang="en-US" sz="1400" dirty="0"/>
              <a:t>system preliminary specifications include:</a:t>
            </a:r>
          </a:p>
          <a:p>
            <a:r>
              <a:rPr lang="en-US" sz="1400" dirty="0" smtClean="0"/>
              <a:t>-60 </a:t>
            </a:r>
            <a:r>
              <a:rPr lang="en-US" sz="1400" dirty="0"/>
              <a:t>kWh lithium-ion battery </a:t>
            </a:r>
            <a:r>
              <a:rPr lang="en-US" sz="1400" dirty="0" smtClean="0"/>
              <a:t>pack</a:t>
            </a:r>
            <a:endParaRPr lang="en-US" sz="1400" dirty="0"/>
          </a:p>
          <a:p>
            <a:r>
              <a:rPr lang="en-US" sz="1400" dirty="0" smtClean="0"/>
              <a:t>- 288 </a:t>
            </a:r>
            <a:r>
              <a:rPr lang="en-US" sz="1400" dirty="0"/>
              <a:t>lithium ion cells</a:t>
            </a:r>
          </a:p>
          <a:p>
            <a:r>
              <a:rPr lang="en-US" sz="1400" dirty="0" smtClean="0"/>
              <a:t>- 960 </a:t>
            </a:r>
            <a:r>
              <a:rPr lang="en-US" sz="1400" dirty="0"/>
              <a:t>lbs. (435 kg) total weight</a:t>
            </a:r>
          </a:p>
          <a:p>
            <a:r>
              <a:rPr lang="en-US" sz="1400" dirty="0" smtClean="0"/>
              <a:t>The system provides </a:t>
            </a:r>
            <a:r>
              <a:rPr lang="en-US" sz="1400" dirty="0"/>
              <a:t>160 kilowatts of peak power and 60 kilowatts hours of </a:t>
            </a:r>
            <a:r>
              <a:rPr lang="en-US" sz="1400" dirty="0" smtClean="0"/>
              <a:t>energy.  </a:t>
            </a:r>
            <a:endParaRPr lang="en-US" sz="1400" dirty="0"/>
          </a:p>
          <a:p>
            <a:r>
              <a:rPr lang="en-US" sz="1400" dirty="0"/>
              <a:t>The battery system is mated to a standard equipment 7.2 kW onboard charger for regular overnight charging from a 240-V wall box.  A typical commute of 50 miles can be recharged in less than two hours.  Bolt EV also features an optional DC Fast Charging system using the industry standard SAE Combo connector.  Using DC Fast Charging, the Bolt EV battery can be charged up to 90 miles of range in 30 minutes. </a:t>
            </a:r>
            <a:endParaRPr lang="en-US" sz="1400" dirty="0" smtClean="0"/>
          </a:p>
          <a:p>
            <a:r>
              <a:rPr lang="en-US" sz="1400" i="1" dirty="0">
                <a:solidFill>
                  <a:srgbClr val="FF0000"/>
                </a:solidFill>
              </a:rPr>
              <a:t>Source: </a:t>
            </a:r>
            <a:r>
              <a:rPr lang="en-US" sz="1400" dirty="0">
                <a:solidFill>
                  <a:srgbClr val="FF0000"/>
                </a:solidFill>
              </a:rPr>
              <a:t>GM news release, 01/11/16.</a:t>
            </a:r>
          </a:p>
          <a:p>
            <a:r>
              <a:rPr lang="en-US" sz="1400" dirty="0" smtClean="0"/>
              <a:t> </a:t>
            </a:r>
            <a:endParaRPr lang="en-US" sz="1400" dirty="0"/>
          </a:p>
          <a:p>
            <a:endParaRPr lang="en-US" sz="1400" dirty="0"/>
          </a:p>
        </p:txBody>
      </p:sp>
      <p:sp>
        <p:nvSpPr>
          <p:cNvPr id="4" name="Header Placeholder 3"/>
          <p:cNvSpPr>
            <a:spLocks noGrp="1"/>
          </p:cNvSpPr>
          <p:nvPr>
            <p:ph type="hdr" sz="quarter" idx="10"/>
          </p:nvPr>
        </p:nvSpPr>
        <p:spPr/>
        <p:txBody>
          <a:bodyPr/>
          <a:lstStyle/>
          <a:p>
            <a:r>
              <a:rPr lang="sv-SE" smtClean="0">
                <a:solidFill>
                  <a:prstClr val="black"/>
                </a:solidFill>
              </a:rPr>
              <a:t>JGS Adv Tech-Shell</a:t>
            </a:r>
            <a:endParaRPr lang="en-US" dirty="0">
              <a:solidFill>
                <a:prstClr val="black"/>
              </a:solidFill>
            </a:endParaRPr>
          </a:p>
        </p:txBody>
      </p:sp>
      <p:sp>
        <p:nvSpPr>
          <p:cNvPr id="5" name="Date Placeholder 4"/>
          <p:cNvSpPr>
            <a:spLocks noGrp="1"/>
          </p:cNvSpPr>
          <p:nvPr>
            <p:ph type="dt" idx="11"/>
          </p:nvPr>
        </p:nvSpPr>
        <p:spPr/>
        <p:txBody>
          <a:bodyPr/>
          <a:lstStyle/>
          <a:p>
            <a:r>
              <a:rPr lang="en-US" smtClean="0">
                <a:solidFill>
                  <a:prstClr val="black"/>
                </a:solidFill>
              </a:rPr>
              <a:t>4/18/2016</a:t>
            </a:r>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Gary Smyth</a:t>
            </a:r>
            <a:endParaRPr lang="en-US" dirty="0">
              <a:solidFill>
                <a:prstClr val="black"/>
              </a:solidFill>
            </a:endParaRPr>
          </a:p>
        </p:txBody>
      </p:sp>
      <p:sp>
        <p:nvSpPr>
          <p:cNvPr id="7" name="Slide Number Placeholder 6"/>
          <p:cNvSpPr>
            <a:spLocks noGrp="1"/>
          </p:cNvSpPr>
          <p:nvPr>
            <p:ph type="sldNum" sz="quarter" idx="13"/>
          </p:nvPr>
        </p:nvSpPr>
        <p:spPr/>
        <p:txBody>
          <a:bodyPr/>
          <a:lstStyle/>
          <a:p>
            <a:fld id="{6C50CBED-7022-459E-BE59-4E5A3F608BF5}" type="slidenum">
              <a:rPr lang="en-US" smtClean="0">
                <a:solidFill>
                  <a:prstClr val="black"/>
                </a:solidFill>
              </a:rPr>
              <a:pPr/>
              <a:t>4</a:t>
            </a:fld>
            <a:endParaRPr lang="en-US" dirty="0">
              <a:solidFill>
                <a:prstClr val="black"/>
              </a:solidFill>
            </a:endParaRPr>
          </a:p>
        </p:txBody>
      </p:sp>
      <p:sp>
        <p:nvSpPr>
          <p:cNvPr id="8" name="Text Box 4"/>
          <p:cNvSpPr txBox="1">
            <a:spLocks noChangeArrowheads="1"/>
          </p:cNvSpPr>
          <p:nvPr/>
        </p:nvSpPr>
        <p:spPr bwMode="auto">
          <a:xfrm>
            <a:off x="5411165" y="425719"/>
            <a:ext cx="1066800" cy="248902"/>
          </a:xfrm>
          <a:prstGeom prst="rect">
            <a:avLst/>
          </a:prstGeom>
          <a:noFill/>
          <a:ln w="9525">
            <a:noFill/>
            <a:miter lim="800000"/>
            <a:headEnd/>
            <a:tailEnd/>
          </a:ln>
        </p:spPr>
        <p:txBody>
          <a:bodyPr lIns="91763" tIns="45883" rIns="91763" bIns="45883">
            <a:spAutoFit/>
          </a:bodyPr>
          <a:lstStyle/>
          <a:p>
            <a:pPr algn="r" defTabSz="1101245" fontAlgn="auto">
              <a:spcBef>
                <a:spcPct val="50000"/>
              </a:spcBef>
              <a:spcAft>
                <a:spcPts val="0"/>
              </a:spcAft>
            </a:pPr>
            <a:r>
              <a:rPr lang="en-US" sz="1000" dirty="0" smtClean="0">
                <a:solidFill>
                  <a:prstClr val="black"/>
                </a:solidFill>
                <a:latin typeface="Calibri"/>
              </a:rPr>
              <a:t>RDO21</a:t>
            </a:r>
            <a:endParaRPr lang="en-US" sz="2200" dirty="0">
              <a:solidFill>
                <a:prstClr val="black"/>
              </a:solidFill>
              <a:latin typeface="Calibri"/>
            </a:endParaRPr>
          </a:p>
        </p:txBody>
      </p:sp>
    </p:spTree>
    <p:extLst>
      <p:ext uri="{BB962C8B-B14F-4D97-AF65-F5344CB8AC3E}">
        <p14:creationId xmlns:p14="http://schemas.microsoft.com/office/powerpoint/2010/main" val="324889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DCD0F3C-0609-4E4E-B900-F624F18184B9}" type="slidenum">
              <a:rPr lang="en-US">
                <a:solidFill>
                  <a:srgbClr val="1F497D"/>
                </a:solidFill>
              </a:rPr>
              <a:pPr/>
              <a:t>6</a:t>
            </a:fld>
            <a:endParaRPr lang="en-US">
              <a:solidFill>
                <a:srgbClr val="1F497D"/>
              </a:solidFill>
            </a:endParaRPr>
          </a:p>
        </p:txBody>
      </p:sp>
      <p:sp>
        <p:nvSpPr>
          <p:cNvPr id="405506" name="Rectangle 5"/>
          <p:cNvSpPr txBox="1">
            <a:spLocks noGrp="1" noChangeArrowheads="1"/>
          </p:cNvSpPr>
          <p:nvPr/>
        </p:nvSpPr>
        <p:spPr bwMode="auto">
          <a:xfrm>
            <a:off x="4144963" y="9121775"/>
            <a:ext cx="3170237" cy="479425"/>
          </a:xfrm>
          <a:prstGeom prst="rect">
            <a:avLst/>
          </a:prstGeom>
          <a:noFill/>
          <a:ln w="9525">
            <a:noFill/>
            <a:miter lim="800000"/>
            <a:headEnd/>
            <a:tailEnd/>
          </a:ln>
        </p:spPr>
        <p:txBody>
          <a:bodyPr lIns="20729" tIns="0" rIns="20729" bIns="0" anchor="b"/>
          <a:lstStyle/>
          <a:p>
            <a:pPr algn="r" defTabSz="995363" eaLnBrk="0" hangingPunct="0"/>
            <a:fld id="{8FE61060-5482-4C0A-AD0A-AC1FC8F57E48}" type="slidenum">
              <a:rPr lang="en-US" sz="1100" i="1" smtClean="0">
                <a:solidFill>
                  <a:prstClr val="black"/>
                </a:solidFill>
                <a:latin typeface="Times New Roman" pitchFamily="18" charset="0"/>
              </a:rPr>
              <a:pPr algn="r" defTabSz="995363" eaLnBrk="0" hangingPunct="0"/>
              <a:t>6</a:t>
            </a:fld>
            <a:endParaRPr lang="en-US" sz="1100" i="1" smtClean="0">
              <a:solidFill>
                <a:prstClr val="black"/>
              </a:solidFill>
              <a:latin typeface="Times New Roman" pitchFamily="18" charset="0"/>
            </a:endParaRPr>
          </a:p>
        </p:txBody>
      </p:sp>
      <p:sp>
        <p:nvSpPr>
          <p:cNvPr id="405507" name="Rectangle 2"/>
          <p:cNvSpPr>
            <a:spLocks noGrp="1" noRot="1" noChangeAspect="1" noChangeArrowheads="1" noTextEdit="1"/>
          </p:cNvSpPr>
          <p:nvPr>
            <p:ph type="sldImg"/>
          </p:nvPr>
        </p:nvSpPr>
        <p:spPr>
          <a:xfrm>
            <a:off x="461963" y="723900"/>
            <a:ext cx="6392862" cy="3597275"/>
          </a:xfrm>
          <a:ln/>
        </p:spPr>
      </p:sp>
      <p:sp>
        <p:nvSpPr>
          <p:cNvPr id="405508" name="Rectangle 3"/>
          <p:cNvSpPr>
            <a:spLocks noGrp="1" noChangeArrowheads="1"/>
          </p:cNvSpPr>
          <p:nvPr>
            <p:ph type="body" idx="1"/>
          </p:nvPr>
        </p:nvSpPr>
        <p:spPr>
          <a:xfrm>
            <a:off x="974725" y="4559300"/>
            <a:ext cx="5365750" cy="4321175"/>
          </a:xfrm>
        </p:spPr>
        <p:txBody>
          <a:bodyPr lIns="100193" tIns="50097" rIns="100193" bIns="50097"/>
          <a:lstStyle/>
          <a:p>
            <a:endParaRPr lang="en-US"/>
          </a:p>
        </p:txBody>
      </p:sp>
    </p:spTree>
    <p:extLst>
      <p:ext uri="{BB962C8B-B14F-4D97-AF65-F5344CB8AC3E}">
        <p14:creationId xmlns:p14="http://schemas.microsoft.com/office/powerpoint/2010/main" val="3634554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lvl1pPr defTabSz="963613">
              <a:defRPr sz="1200">
                <a:solidFill>
                  <a:schemeClr val="tx1"/>
                </a:solidFill>
                <a:latin typeface="Arial" panose="020B0604020202020204" pitchFamily="34" charset="0"/>
              </a:defRPr>
            </a:lvl1pPr>
            <a:lvl2pPr marL="742950" indent="-285750" defTabSz="963613">
              <a:defRPr sz="1200">
                <a:solidFill>
                  <a:schemeClr val="tx1"/>
                </a:solidFill>
                <a:latin typeface="Arial" panose="020B0604020202020204" pitchFamily="34" charset="0"/>
              </a:defRPr>
            </a:lvl2pPr>
            <a:lvl3pPr marL="1143000" indent="-228600" defTabSz="963613">
              <a:defRPr sz="1200">
                <a:solidFill>
                  <a:schemeClr val="tx1"/>
                </a:solidFill>
                <a:latin typeface="Arial" panose="020B0604020202020204" pitchFamily="34" charset="0"/>
              </a:defRPr>
            </a:lvl3pPr>
            <a:lvl4pPr marL="1600200" indent="-228600" defTabSz="963613">
              <a:defRPr sz="1200">
                <a:solidFill>
                  <a:schemeClr val="tx1"/>
                </a:solidFill>
                <a:latin typeface="Arial" panose="020B0604020202020204" pitchFamily="34" charset="0"/>
              </a:defRPr>
            </a:lvl4pPr>
            <a:lvl5pPr marL="2057400" indent="-228600" defTabSz="963613">
              <a:defRPr sz="1200">
                <a:solidFill>
                  <a:schemeClr val="tx1"/>
                </a:solidFill>
                <a:latin typeface="Arial" panose="020B0604020202020204" pitchFamily="34" charset="0"/>
              </a:defRPr>
            </a:lvl5pPr>
            <a:lvl6pPr marL="2514600" indent="-228600" defTabSz="963613"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63613"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63613"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63613" eaLnBrk="0" fontAlgn="base" hangingPunct="0">
              <a:spcBef>
                <a:spcPct val="0"/>
              </a:spcBef>
              <a:spcAft>
                <a:spcPct val="0"/>
              </a:spcAft>
              <a:defRPr sz="1200">
                <a:solidFill>
                  <a:schemeClr val="tx1"/>
                </a:solidFill>
                <a:latin typeface="Arial" panose="020B0604020202020204" pitchFamily="34" charset="0"/>
              </a:defRPr>
            </a:lvl9pPr>
          </a:lstStyle>
          <a:p>
            <a:fld id="{A6CA8F0B-D7F5-4860-8178-CC15B9B32D83}" type="slidenum">
              <a:rPr lang="en-US" altLang="en-US" sz="1100">
                <a:latin typeface="Times New Roman" panose="02020603050405020304" pitchFamily="18" charset="0"/>
              </a:rPr>
              <a:pPr/>
              <a:t>7</a:t>
            </a:fld>
            <a:endParaRPr lang="en-US" altLang="en-US" sz="1100">
              <a:latin typeface="Times New Roman" panose="02020603050405020304"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02550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2A3DD2-1B0F-4B12-9188-0AC2BDE0EEBE}" type="slidenum">
              <a:rPr lang="en-US" smtClean="0"/>
              <a:pPr>
                <a:defRPr/>
              </a:pPr>
              <a:t>8</a:t>
            </a:fld>
            <a:endParaRPr lang="en-US"/>
          </a:p>
        </p:txBody>
      </p:sp>
    </p:spTree>
    <p:extLst>
      <p:ext uri="{BB962C8B-B14F-4D97-AF65-F5344CB8AC3E}">
        <p14:creationId xmlns:p14="http://schemas.microsoft.com/office/powerpoint/2010/main" val="170260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2A3DD2-1B0F-4B12-9188-0AC2BDE0EEBE}" type="slidenum">
              <a:rPr lang="en-US" smtClean="0"/>
              <a:pPr>
                <a:defRPr/>
              </a:pPr>
              <a:t>9</a:t>
            </a:fld>
            <a:endParaRPr lang="en-US"/>
          </a:p>
        </p:txBody>
      </p:sp>
    </p:spTree>
    <p:extLst>
      <p:ext uri="{BB962C8B-B14F-4D97-AF65-F5344CB8AC3E}">
        <p14:creationId xmlns:p14="http://schemas.microsoft.com/office/powerpoint/2010/main" val="1045828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sldNum" sz="quarter" idx="5"/>
          </p:nvPr>
        </p:nvSpPr>
        <p:spPr>
          <a:noFill/>
        </p:spPr>
        <p:txBody>
          <a:bodyPr/>
          <a:lstStyle>
            <a:lvl1pPr defTabSz="963613">
              <a:defRPr sz="1200">
                <a:solidFill>
                  <a:schemeClr val="tx1"/>
                </a:solidFill>
                <a:latin typeface="Arial" panose="020B0604020202020204" pitchFamily="34" charset="0"/>
              </a:defRPr>
            </a:lvl1pPr>
            <a:lvl2pPr marL="742950" indent="-285750" defTabSz="963613">
              <a:defRPr sz="1200">
                <a:solidFill>
                  <a:schemeClr val="tx1"/>
                </a:solidFill>
                <a:latin typeface="Arial" panose="020B0604020202020204" pitchFamily="34" charset="0"/>
              </a:defRPr>
            </a:lvl2pPr>
            <a:lvl3pPr marL="1143000" indent="-228600" defTabSz="963613">
              <a:defRPr sz="1200">
                <a:solidFill>
                  <a:schemeClr val="tx1"/>
                </a:solidFill>
                <a:latin typeface="Arial" panose="020B0604020202020204" pitchFamily="34" charset="0"/>
              </a:defRPr>
            </a:lvl3pPr>
            <a:lvl4pPr marL="1600200" indent="-228600" defTabSz="963613">
              <a:defRPr sz="1200">
                <a:solidFill>
                  <a:schemeClr val="tx1"/>
                </a:solidFill>
                <a:latin typeface="Arial" panose="020B0604020202020204" pitchFamily="34" charset="0"/>
              </a:defRPr>
            </a:lvl4pPr>
            <a:lvl5pPr marL="2057400" indent="-228600" defTabSz="963613">
              <a:defRPr sz="1200">
                <a:solidFill>
                  <a:schemeClr val="tx1"/>
                </a:solidFill>
                <a:latin typeface="Arial" panose="020B0604020202020204" pitchFamily="34" charset="0"/>
              </a:defRPr>
            </a:lvl5pPr>
            <a:lvl6pPr marL="2514600" indent="-228600" defTabSz="963613"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63613"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63613"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63613" eaLnBrk="0" fontAlgn="base" hangingPunct="0">
              <a:spcBef>
                <a:spcPct val="0"/>
              </a:spcBef>
              <a:spcAft>
                <a:spcPct val="0"/>
              </a:spcAft>
              <a:defRPr sz="1200">
                <a:solidFill>
                  <a:schemeClr val="tx1"/>
                </a:solidFill>
                <a:latin typeface="Arial" panose="020B0604020202020204" pitchFamily="34" charset="0"/>
              </a:defRPr>
            </a:lvl9pPr>
          </a:lstStyle>
          <a:p>
            <a:fld id="{3D4805A2-BC66-4DEA-9353-735B5D7A014E}" type="slidenum">
              <a:rPr lang="en-US" altLang="en-US" sz="1100" smtClean="0">
                <a:latin typeface="Times New Roman" panose="02020603050405020304" pitchFamily="18" charset="0"/>
              </a:rPr>
              <a:pPr/>
              <a:t>10</a:t>
            </a:fld>
            <a:endParaRPr lang="en-US" altLang="en-US" sz="1100" smtClean="0">
              <a:latin typeface="Times New Roman" panose="02020603050405020304" pitchFamily="18"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50964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sldNum" sz="quarter" idx="5"/>
          </p:nvPr>
        </p:nvSpPr>
        <p:spPr>
          <a:noFill/>
        </p:spPr>
        <p:txBody>
          <a:bodyPr/>
          <a:lstStyle>
            <a:lvl1pPr defTabSz="963613">
              <a:defRPr sz="1200">
                <a:solidFill>
                  <a:schemeClr val="tx1"/>
                </a:solidFill>
                <a:latin typeface="Arial" panose="020B0604020202020204" pitchFamily="34" charset="0"/>
              </a:defRPr>
            </a:lvl1pPr>
            <a:lvl2pPr marL="742950" indent="-285750" defTabSz="963613">
              <a:defRPr sz="1200">
                <a:solidFill>
                  <a:schemeClr val="tx1"/>
                </a:solidFill>
                <a:latin typeface="Arial" panose="020B0604020202020204" pitchFamily="34" charset="0"/>
              </a:defRPr>
            </a:lvl2pPr>
            <a:lvl3pPr marL="1143000" indent="-228600" defTabSz="963613">
              <a:defRPr sz="1200">
                <a:solidFill>
                  <a:schemeClr val="tx1"/>
                </a:solidFill>
                <a:latin typeface="Arial" panose="020B0604020202020204" pitchFamily="34" charset="0"/>
              </a:defRPr>
            </a:lvl3pPr>
            <a:lvl4pPr marL="1600200" indent="-228600" defTabSz="963613">
              <a:defRPr sz="1200">
                <a:solidFill>
                  <a:schemeClr val="tx1"/>
                </a:solidFill>
                <a:latin typeface="Arial" panose="020B0604020202020204" pitchFamily="34" charset="0"/>
              </a:defRPr>
            </a:lvl4pPr>
            <a:lvl5pPr marL="2057400" indent="-228600" defTabSz="963613">
              <a:defRPr sz="1200">
                <a:solidFill>
                  <a:schemeClr val="tx1"/>
                </a:solidFill>
                <a:latin typeface="Arial" panose="020B0604020202020204" pitchFamily="34" charset="0"/>
              </a:defRPr>
            </a:lvl5pPr>
            <a:lvl6pPr marL="2514600" indent="-228600" defTabSz="963613"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963613"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963613"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963613" eaLnBrk="0" fontAlgn="base" hangingPunct="0">
              <a:spcBef>
                <a:spcPct val="0"/>
              </a:spcBef>
              <a:spcAft>
                <a:spcPct val="0"/>
              </a:spcAft>
              <a:defRPr sz="1200">
                <a:solidFill>
                  <a:schemeClr val="tx1"/>
                </a:solidFill>
                <a:latin typeface="Arial" panose="020B0604020202020204" pitchFamily="34" charset="0"/>
              </a:defRPr>
            </a:lvl9pPr>
          </a:lstStyle>
          <a:p>
            <a:fld id="{433B9C21-82BA-495D-AEA4-6B32DBB80AE5}" type="slidenum">
              <a:rPr lang="en-US" altLang="en-US" sz="1100" smtClean="0">
                <a:latin typeface="Times New Roman" panose="02020603050405020304" pitchFamily="18" charset="0"/>
              </a:rPr>
              <a:pPr/>
              <a:t>13</a:t>
            </a:fld>
            <a:endParaRPr lang="en-US" altLang="en-US" sz="1100" smtClean="0">
              <a:latin typeface="Times New Roman" panose="02020603050405020304" pitchFamily="18"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212951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2A3DD2-1B0F-4B12-9188-0AC2BDE0EEBE}" type="slidenum">
              <a:rPr lang="en-US" smtClean="0"/>
              <a:pPr>
                <a:defRPr/>
              </a:pPr>
              <a:t>23</a:t>
            </a:fld>
            <a:endParaRPr lang="en-US"/>
          </a:p>
        </p:txBody>
      </p:sp>
    </p:spTree>
    <p:extLst>
      <p:ext uri="{BB962C8B-B14F-4D97-AF65-F5344CB8AC3E}">
        <p14:creationId xmlns:p14="http://schemas.microsoft.com/office/powerpoint/2010/main" val="3826179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Slide no title">
    <p:bg>
      <p:bgPr>
        <a:solidFill>
          <a:schemeClr val="accent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4" name="Freeform 6"/>
          <p:cNvSpPr/>
          <p:nvPr userDrawn="1"/>
        </p:nvSpPr>
        <p:spPr bwMode="hidden">
          <a:xfrm>
            <a:off x="0" y="546100"/>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6" name="TextBox 5"/>
          <p:cNvSpPr txBox="1"/>
          <p:nvPr userDrawn="1"/>
        </p:nvSpPr>
        <p:spPr>
          <a:xfrm>
            <a:off x="609601" y="6497640"/>
            <a:ext cx="2840567" cy="128177"/>
          </a:xfrm>
          <a:prstGeom prst="rect">
            <a:avLst/>
          </a:prstGeom>
          <a:noFill/>
        </p:spPr>
        <p:txBody>
          <a:bodyPr lIns="0" tIns="0" rIns="0" bIns="0">
            <a:spAutoFit/>
          </a:bodyPr>
          <a:lstStyle/>
          <a:p>
            <a:pPr eaLnBrk="1" fontAlgn="auto" hangingPunct="1">
              <a:spcBef>
                <a:spcPts val="0"/>
              </a:spcBef>
              <a:spcAft>
                <a:spcPts val="0"/>
              </a:spcAft>
              <a:defRPr/>
            </a:pPr>
            <a:r>
              <a:rPr lang="en-US" sz="833" b="1" cap="all" dirty="0">
                <a:solidFill>
                  <a:prstClr val="black"/>
                </a:solidFill>
                <a:latin typeface="Arial"/>
                <a:ea typeface="MS PGothic" panose="020B0600070205080204" pitchFamily="34" charset="-128"/>
              </a:rPr>
              <a:t>SAE INTERNATIONAL</a:t>
            </a:r>
          </a:p>
        </p:txBody>
      </p:sp>
      <p:sp>
        <p:nvSpPr>
          <p:cNvPr id="3" name="Content Placeholder 2"/>
          <p:cNvSpPr>
            <a:spLocks noGrp="1"/>
          </p:cNvSpPr>
          <p:nvPr>
            <p:ph idx="1"/>
          </p:nvPr>
        </p:nvSpPr>
        <p:spPr>
          <a:xfrm>
            <a:off x="609600" y="1214965"/>
            <a:ext cx="10972800" cy="4876800"/>
          </a:xfrm>
          <a:prstGeom prst="rect">
            <a:avLst/>
          </a:prstGeom>
        </p:spPr>
        <p:txBody>
          <a:bodyPr/>
          <a:lstStyle>
            <a:lvl1pPr marL="193138" indent="-193138">
              <a:lnSpc>
                <a:spcPct val="90000"/>
              </a:lnSpc>
              <a:spcBef>
                <a:spcPts val="1250"/>
              </a:spcBef>
              <a:spcAft>
                <a:spcPts val="0"/>
              </a:spcAft>
              <a:buFont typeface="Arial" panose="020B0604020202020204" pitchFamily="34" charset="0"/>
              <a:buChar char="•"/>
              <a:defRPr sz="2667" b="0"/>
            </a:lvl1pPr>
            <a:lvl2pPr marL="428608" indent="-235470">
              <a:lnSpc>
                <a:spcPct val="90000"/>
              </a:lnSpc>
              <a:spcBef>
                <a:spcPts val="750"/>
              </a:spcBef>
              <a:spcAft>
                <a:spcPts val="0"/>
              </a:spcAft>
              <a:buFont typeface="Arial" panose="020B0604020202020204" pitchFamily="34" charset="0"/>
              <a:buChar char="–"/>
              <a:defRPr sz="2083"/>
            </a:lvl2pPr>
            <a:lvl3pPr marL="174618" indent="-174618">
              <a:buFont typeface="Arial" panose="020B0604020202020204" pitchFamily="34" charset="0"/>
              <a:buChar char="–"/>
              <a:defRPr/>
            </a:lvl3pPr>
            <a:lvl4pPr marL="568831" indent="-140224">
              <a:lnSpc>
                <a:spcPct val="90000"/>
              </a:lnSpc>
              <a:spcBef>
                <a:spcPts val="500"/>
              </a:spcBef>
              <a:spcAft>
                <a:spcPts val="0"/>
              </a:spcAft>
              <a:buFont typeface="Arial" panose="020B0604020202020204" pitchFamily="34" charset="0"/>
              <a:buChar char="–"/>
              <a:defRPr sz="1750"/>
            </a:lvl4pPr>
            <a:lvl5pPr marL="718315" indent="-149484">
              <a:lnSpc>
                <a:spcPct val="90000"/>
              </a:lnSpc>
              <a:spcBef>
                <a:spcPts val="250"/>
              </a:spcBef>
              <a:spcAft>
                <a:spcPts val="0"/>
              </a:spcAft>
              <a:buFont typeface="Arial" panose="020B0604020202020204" pitchFamily="34" charset="0"/>
              <a:buChar char="–"/>
              <a:defRPr sz="1500"/>
            </a:lvl5pPr>
            <a:lvl6pPr marL="858539" indent="-140224">
              <a:lnSpc>
                <a:spcPct val="90000"/>
              </a:lnSpc>
              <a:spcBef>
                <a:spcPts val="250"/>
              </a:spcBef>
              <a:spcAft>
                <a:spcPts val="0"/>
              </a:spcAft>
              <a:defRPr sz="1250"/>
            </a:lvl6pPr>
          </a:lstStyle>
          <a:p>
            <a:pPr lvl="0"/>
            <a:r>
              <a:rPr lang="en-US" dirty="0"/>
              <a:t>Click to edit Master text </a:t>
            </a:r>
            <a:r>
              <a:rPr lang="en-US" dirty="0" smtClean="0"/>
              <a:t>styles</a:t>
            </a:r>
          </a:p>
          <a:p>
            <a:pPr lvl="1"/>
            <a:r>
              <a:rPr lang="en-US" dirty="0" smtClean="0"/>
              <a:t>Second level</a:t>
            </a:r>
          </a:p>
          <a:p>
            <a:pPr lvl="3"/>
            <a:r>
              <a:rPr lang="en-US" dirty="0" smtClean="0"/>
              <a:t>Third </a:t>
            </a:r>
            <a:r>
              <a:rPr lang="en-US" dirty="0"/>
              <a:t>level</a:t>
            </a:r>
          </a:p>
          <a:p>
            <a:pPr lvl="4"/>
            <a:r>
              <a:rPr lang="en-US" dirty="0"/>
              <a:t>Fourth level</a:t>
            </a:r>
          </a:p>
          <a:p>
            <a:pPr lvl="5"/>
            <a:r>
              <a:rPr lang="en-US" dirty="0"/>
              <a:t>Fifth level</a:t>
            </a:r>
          </a:p>
        </p:txBody>
      </p:sp>
      <p:sp>
        <p:nvSpPr>
          <p:cNvPr id="7" name="Footer Placeholder 4"/>
          <p:cNvSpPr>
            <a:spLocks noGrp="1"/>
          </p:cNvSpPr>
          <p:nvPr>
            <p:ph type="ftr" sz="quarter" idx="10"/>
          </p:nvPr>
        </p:nvSpPr>
        <p:spPr/>
        <p:txBody>
          <a:bodyPr/>
          <a:lstStyle>
            <a:lvl1pPr>
              <a:defRPr/>
            </a:lvl1pPr>
          </a:lstStyle>
          <a:p>
            <a:pPr>
              <a:defRPr/>
            </a:pPr>
            <a:r>
              <a:rPr lang="en-US" dirty="0">
                <a:solidFill>
                  <a:prstClr val="black"/>
                </a:solidFill>
              </a:rPr>
              <a:t>Paper # (if applicable)</a:t>
            </a:r>
          </a:p>
        </p:txBody>
      </p:sp>
      <p:sp>
        <p:nvSpPr>
          <p:cNvPr id="8" name="Slide Number Placeholder 5"/>
          <p:cNvSpPr>
            <a:spLocks noGrp="1"/>
          </p:cNvSpPr>
          <p:nvPr>
            <p:ph type="sldNum" sz="quarter" idx="11"/>
          </p:nvPr>
        </p:nvSpPr>
        <p:spPr/>
        <p:txBody>
          <a:bodyPr/>
          <a:lstStyle>
            <a:lvl1pPr>
              <a:defRPr sz="833" b="0" smtClean="0"/>
            </a:lvl1pPr>
          </a:lstStyle>
          <a:p>
            <a:pPr>
              <a:defRPr/>
            </a:pPr>
            <a:fld id="{86769DE0-4985-4C83-A934-6A6F47834865}" type="slidenum">
              <a:rPr lang="en-US" altLang="en-US">
                <a:solidFill>
                  <a:prstClr val="black"/>
                </a:solidFill>
              </a:rPr>
              <a:pPr>
                <a:defRPr/>
              </a:pPr>
              <a:t>‹#›</a:t>
            </a:fld>
            <a:endParaRPr lang="en-US" altLang="en-US" dirty="0">
              <a:solidFill>
                <a:prstClr val="black"/>
              </a:solidFill>
            </a:endParaRPr>
          </a:p>
        </p:txBody>
      </p:sp>
    </p:spTree>
    <p:extLst>
      <p:ext uri="{BB962C8B-B14F-4D97-AF65-F5344CB8AC3E}">
        <p14:creationId xmlns:p14="http://schemas.microsoft.com/office/powerpoint/2010/main" val="38153480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s">
    <p:bg>
      <p:bgPr>
        <a:solidFill>
          <a:schemeClr val="accent2"/>
        </a:solidFill>
        <a:effectLst/>
      </p:bgPr>
    </p:bg>
    <p:spTree>
      <p:nvGrpSpPr>
        <p:cNvPr id="1" name=""/>
        <p:cNvGrpSpPr/>
        <p:nvPr/>
      </p:nvGrpSpPr>
      <p:grpSpPr>
        <a:xfrm>
          <a:off x="0" y="0"/>
          <a:ext cx="0" cy="0"/>
          <a:chOff x="0" y="0"/>
          <a:chExt cx="0" cy="0"/>
        </a:xfrm>
      </p:grpSpPr>
      <p:sp>
        <p:nvSpPr>
          <p:cNvPr id="4" name="Freeform 6"/>
          <p:cNvSpPr/>
          <p:nvPr userDrawn="1"/>
        </p:nvSpPr>
        <p:spPr bwMode="hidden">
          <a:xfrm>
            <a:off x="0" y="546100"/>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6" name="TextBox 5"/>
          <p:cNvSpPr txBox="1"/>
          <p:nvPr userDrawn="1"/>
        </p:nvSpPr>
        <p:spPr>
          <a:xfrm>
            <a:off x="609601" y="6497640"/>
            <a:ext cx="2840567" cy="128177"/>
          </a:xfrm>
          <a:prstGeom prst="rect">
            <a:avLst/>
          </a:prstGeom>
          <a:noFill/>
        </p:spPr>
        <p:txBody>
          <a:bodyPr lIns="0" tIns="0" rIns="0" bIns="0">
            <a:spAutoFit/>
          </a:bodyPr>
          <a:lstStyle/>
          <a:p>
            <a:pPr eaLnBrk="1" fontAlgn="auto" hangingPunct="1">
              <a:spcBef>
                <a:spcPts val="0"/>
              </a:spcBef>
              <a:spcAft>
                <a:spcPts val="0"/>
              </a:spcAft>
              <a:defRPr/>
            </a:pPr>
            <a:r>
              <a:rPr lang="en-US" sz="833" b="1" cap="all" dirty="0">
                <a:solidFill>
                  <a:prstClr val="black"/>
                </a:solidFill>
                <a:latin typeface="Arial"/>
                <a:ea typeface="MS PGothic" panose="020B0600070205080204" pitchFamily="34" charset="-128"/>
              </a:rPr>
              <a:t>SAE INTERNATIONAL</a:t>
            </a:r>
          </a:p>
        </p:txBody>
      </p:sp>
      <p:sp>
        <p:nvSpPr>
          <p:cNvPr id="3" name="Content Placeholder 2"/>
          <p:cNvSpPr>
            <a:spLocks noGrp="1"/>
          </p:cNvSpPr>
          <p:nvPr>
            <p:ph idx="1"/>
          </p:nvPr>
        </p:nvSpPr>
        <p:spPr>
          <a:xfrm>
            <a:off x="609600" y="1214965"/>
            <a:ext cx="5162331" cy="4876800"/>
          </a:xfrm>
          <a:prstGeom prst="rect">
            <a:avLst/>
          </a:prstGeom>
        </p:spPr>
        <p:txBody>
          <a:bodyPr/>
          <a:lstStyle>
            <a:lvl1pPr marL="193138" indent="-193138">
              <a:lnSpc>
                <a:spcPct val="90000"/>
              </a:lnSpc>
              <a:spcBef>
                <a:spcPts val="1250"/>
              </a:spcBef>
              <a:spcAft>
                <a:spcPts val="0"/>
              </a:spcAft>
              <a:buFont typeface="Arial" panose="020B0604020202020204" pitchFamily="34" charset="0"/>
              <a:buChar char="•"/>
              <a:defRPr sz="2667" b="0"/>
            </a:lvl1pPr>
            <a:lvl2pPr marL="428608" indent="-235470">
              <a:lnSpc>
                <a:spcPct val="90000"/>
              </a:lnSpc>
              <a:spcBef>
                <a:spcPts val="750"/>
              </a:spcBef>
              <a:spcAft>
                <a:spcPts val="0"/>
              </a:spcAft>
              <a:buFont typeface="Arial" panose="020B0604020202020204" pitchFamily="34" charset="0"/>
              <a:buChar char="–"/>
              <a:defRPr sz="2083"/>
            </a:lvl2pPr>
            <a:lvl3pPr marL="174618" indent="-174618">
              <a:buFont typeface="Arial" panose="020B0604020202020204" pitchFamily="34" charset="0"/>
              <a:buChar char="–"/>
              <a:defRPr/>
            </a:lvl3pPr>
            <a:lvl4pPr marL="568831" indent="-140224">
              <a:lnSpc>
                <a:spcPct val="90000"/>
              </a:lnSpc>
              <a:spcBef>
                <a:spcPts val="500"/>
              </a:spcBef>
              <a:spcAft>
                <a:spcPts val="0"/>
              </a:spcAft>
              <a:buFont typeface="Arial" panose="020B0604020202020204" pitchFamily="34" charset="0"/>
              <a:buChar char="–"/>
              <a:defRPr sz="1750"/>
            </a:lvl4pPr>
            <a:lvl5pPr marL="718315" indent="-149484">
              <a:lnSpc>
                <a:spcPct val="90000"/>
              </a:lnSpc>
              <a:spcBef>
                <a:spcPts val="250"/>
              </a:spcBef>
              <a:spcAft>
                <a:spcPts val="0"/>
              </a:spcAft>
              <a:buFont typeface="Arial" panose="020B0604020202020204" pitchFamily="34" charset="0"/>
              <a:buChar char="–"/>
              <a:defRPr sz="1500"/>
            </a:lvl5pPr>
            <a:lvl6pPr marL="858539" indent="-140224">
              <a:lnSpc>
                <a:spcPct val="90000"/>
              </a:lnSpc>
              <a:spcBef>
                <a:spcPts val="250"/>
              </a:spcBef>
              <a:spcAft>
                <a:spcPts val="0"/>
              </a:spcAft>
              <a:defRPr sz="1250"/>
            </a:lvl6pPr>
          </a:lstStyle>
          <a:p>
            <a:pPr lvl="0"/>
            <a:r>
              <a:rPr lang="en-US" dirty="0"/>
              <a:t>Click to edit Master text </a:t>
            </a:r>
            <a:r>
              <a:rPr lang="en-US" dirty="0" smtClean="0"/>
              <a:t>styles</a:t>
            </a:r>
          </a:p>
          <a:p>
            <a:pPr lvl="1"/>
            <a:r>
              <a:rPr lang="en-US" dirty="0" smtClean="0"/>
              <a:t>Second level</a:t>
            </a:r>
          </a:p>
          <a:p>
            <a:pPr lvl="3"/>
            <a:r>
              <a:rPr lang="en-US" dirty="0" smtClean="0"/>
              <a:t>Third </a:t>
            </a:r>
            <a:r>
              <a:rPr lang="en-US" dirty="0"/>
              <a:t>level</a:t>
            </a:r>
          </a:p>
          <a:p>
            <a:pPr lvl="4"/>
            <a:r>
              <a:rPr lang="en-US" dirty="0"/>
              <a:t>Fourth level</a:t>
            </a:r>
          </a:p>
          <a:p>
            <a:pPr lvl="5"/>
            <a:r>
              <a:rPr lang="en-US" dirty="0"/>
              <a:t>Fifth level</a:t>
            </a:r>
          </a:p>
        </p:txBody>
      </p:sp>
      <p:sp>
        <p:nvSpPr>
          <p:cNvPr id="7" name="Footer Placeholder 4"/>
          <p:cNvSpPr>
            <a:spLocks noGrp="1"/>
          </p:cNvSpPr>
          <p:nvPr>
            <p:ph type="ftr" sz="quarter" idx="10"/>
          </p:nvPr>
        </p:nvSpPr>
        <p:spPr/>
        <p:txBody>
          <a:bodyPr/>
          <a:lstStyle>
            <a:lvl1pPr>
              <a:defRPr/>
            </a:lvl1pPr>
          </a:lstStyle>
          <a:p>
            <a:pPr>
              <a:defRPr/>
            </a:pPr>
            <a:r>
              <a:rPr lang="en-US" dirty="0">
                <a:solidFill>
                  <a:prstClr val="black"/>
                </a:solidFill>
              </a:rPr>
              <a:t>Paper # (if applicable)</a:t>
            </a:r>
          </a:p>
        </p:txBody>
      </p:sp>
      <p:sp>
        <p:nvSpPr>
          <p:cNvPr id="8" name="Slide Number Placeholder 5"/>
          <p:cNvSpPr>
            <a:spLocks noGrp="1"/>
          </p:cNvSpPr>
          <p:nvPr>
            <p:ph type="sldNum" sz="quarter" idx="11"/>
          </p:nvPr>
        </p:nvSpPr>
        <p:spPr/>
        <p:txBody>
          <a:bodyPr/>
          <a:lstStyle>
            <a:lvl1pPr>
              <a:defRPr sz="833" b="0" smtClean="0"/>
            </a:lvl1pPr>
          </a:lstStyle>
          <a:p>
            <a:pPr>
              <a:defRPr/>
            </a:pPr>
            <a:fld id="{86769DE0-4985-4C83-A934-6A6F47834865}" type="slidenum">
              <a:rPr lang="en-US" altLang="en-US">
                <a:solidFill>
                  <a:prstClr val="black"/>
                </a:solidFill>
              </a:rPr>
              <a:pPr>
                <a:defRPr/>
              </a:pPr>
              <a:t>‹#›</a:t>
            </a:fld>
            <a:endParaRPr lang="en-US" altLang="en-US" dirty="0">
              <a:solidFill>
                <a:prstClr val="black"/>
              </a:solidFill>
            </a:endParaRPr>
          </a:p>
        </p:txBody>
      </p:sp>
      <p:sp>
        <p:nvSpPr>
          <p:cNvPr id="11" name="Title 1"/>
          <p:cNvSpPr>
            <a:spLocks noGrp="1"/>
          </p:cNvSpPr>
          <p:nvPr>
            <p:ph type="title"/>
          </p:nvPr>
        </p:nvSpPr>
        <p:spPr>
          <a:xfrm>
            <a:off x="609600" y="340530"/>
            <a:ext cx="10972800" cy="670560"/>
          </a:xfrm>
          <a:prstGeom prst="rect">
            <a:avLst/>
          </a:prstGeom>
        </p:spPr>
        <p:txBody>
          <a:bodyPr anchor="b" anchorCtr="0"/>
          <a:lstStyle>
            <a:lvl1pPr>
              <a:lnSpc>
                <a:spcPct val="90000"/>
              </a:lnSpc>
              <a:defRPr sz="3333"/>
            </a:lvl1pPr>
          </a:lstStyle>
          <a:p>
            <a:r>
              <a:rPr lang="en-US" dirty="0"/>
              <a:t>Click to edit Master title style</a:t>
            </a:r>
          </a:p>
        </p:txBody>
      </p:sp>
      <p:sp>
        <p:nvSpPr>
          <p:cNvPr id="13" name="Content Placeholder 2"/>
          <p:cNvSpPr>
            <a:spLocks noGrp="1"/>
          </p:cNvSpPr>
          <p:nvPr>
            <p:ph idx="12"/>
          </p:nvPr>
        </p:nvSpPr>
        <p:spPr>
          <a:xfrm>
            <a:off x="6420070" y="1214965"/>
            <a:ext cx="5162331" cy="4876800"/>
          </a:xfrm>
          <a:prstGeom prst="rect">
            <a:avLst/>
          </a:prstGeom>
        </p:spPr>
        <p:txBody>
          <a:bodyPr/>
          <a:lstStyle>
            <a:lvl1pPr marL="193138" indent="-193138">
              <a:lnSpc>
                <a:spcPct val="90000"/>
              </a:lnSpc>
              <a:spcBef>
                <a:spcPts val="1250"/>
              </a:spcBef>
              <a:spcAft>
                <a:spcPts val="0"/>
              </a:spcAft>
              <a:buFont typeface="Arial" panose="020B0604020202020204" pitchFamily="34" charset="0"/>
              <a:buChar char="•"/>
              <a:defRPr sz="2667" b="0"/>
            </a:lvl1pPr>
            <a:lvl2pPr marL="428608" indent="-235470">
              <a:lnSpc>
                <a:spcPct val="90000"/>
              </a:lnSpc>
              <a:spcBef>
                <a:spcPts val="750"/>
              </a:spcBef>
              <a:spcAft>
                <a:spcPts val="0"/>
              </a:spcAft>
              <a:buFont typeface="Arial" panose="020B0604020202020204" pitchFamily="34" charset="0"/>
              <a:buChar char="–"/>
              <a:defRPr sz="2083"/>
            </a:lvl2pPr>
            <a:lvl3pPr marL="174618" indent="-174618">
              <a:buFont typeface="Arial" panose="020B0604020202020204" pitchFamily="34" charset="0"/>
              <a:buChar char="–"/>
              <a:defRPr/>
            </a:lvl3pPr>
            <a:lvl4pPr marL="568831" indent="-140224">
              <a:lnSpc>
                <a:spcPct val="90000"/>
              </a:lnSpc>
              <a:spcBef>
                <a:spcPts val="500"/>
              </a:spcBef>
              <a:spcAft>
                <a:spcPts val="0"/>
              </a:spcAft>
              <a:buFont typeface="Arial" panose="020B0604020202020204" pitchFamily="34" charset="0"/>
              <a:buChar char="–"/>
              <a:defRPr sz="1750"/>
            </a:lvl4pPr>
            <a:lvl5pPr marL="718315" indent="-149484">
              <a:lnSpc>
                <a:spcPct val="90000"/>
              </a:lnSpc>
              <a:spcBef>
                <a:spcPts val="250"/>
              </a:spcBef>
              <a:spcAft>
                <a:spcPts val="0"/>
              </a:spcAft>
              <a:buFont typeface="Arial" panose="020B0604020202020204" pitchFamily="34" charset="0"/>
              <a:buChar char="–"/>
              <a:defRPr sz="1500"/>
            </a:lvl5pPr>
            <a:lvl6pPr marL="858539" indent="-140224">
              <a:lnSpc>
                <a:spcPct val="90000"/>
              </a:lnSpc>
              <a:spcBef>
                <a:spcPts val="250"/>
              </a:spcBef>
              <a:spcAft>
                <a:spcPts val="0"/>
              </a:spcAft>
              <a:defRPr sz="1250"/>
            </a:lvl6pPr>
          </a:lstStyle>
          <a:p>
            <a:pPr lvl="0"/>
            <a:r>
              <a:rPr lang="en-US" dirty="0"/>
              <a:t>Click to edit Master text </a:t>
            </a:r>
            <a:r>
              <a:rPr lang="en-US" dirty="0" smtClean="0"/>
              <a:t>styles</a:t>
            </a:r>
          </a:p>
          <a:p>
            <a:pPr lvl="1"/>
            <a:r>
              <a:rPr lang="en-US" dirty="0" smtClean="0"/>
              <a:t>Second level</a:t>
            </a:r>
          </a:p>
          <a:p>
            <a:pPr lvl="3"/>
            <a:r>
              <a:rPr lang="en-US" dirty="0" smtClean="0"/>
              <a:t>Third </a:t>
            </a:r>
            <a:r>
              <a:rPr lang="en-US" dirty="0"/>
              <a:t>level</a:t>
            </a:r>
          </a:p>
          <a:p>
            <a:pPr lvl="4"/>
            <a:r>
              <a:rPr lang="en-US" dirty="0"/>
              <a:t>Fourth level</a:t>
            </a:r>
          </a:p>
          <a:p>
            <a:pPr lvl="5"/>
            <a:r>
              <a:rPr lang="en-US" dirty="0"/>
              <a:t>Fifth level</a:t>
            </a:r>
          </a:p>
        </p:txBody>
      </p:sp>
    </p:spTree>
    <p:extLst>
      <p:ext uri="{BB962C8B-B14F-4D97-AF65-F5344CB8AC3E}">
        <p14:creationId xmlns:p14="http://schemas.microsoft.com/office/powerpoint/2010/main" val="170997232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4" name="Freeform 6"/>
          <p:cNvSpPr/>
          <p:nvPr userDrawn="1"/>
        </p:nvSpPr>
        <p:spPr bwMode="hidden">
          <a:xfrm>
            <a:off x="0" y="546100"/>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10" name="Title 1"/>
          <p:cNvSpPr>
            <a:spLocks noGrp="1"/>
          </p:cNvSpPr>
          <p:nvPr>
            <p:ph type="title"/>
          </p:nvPr>
        </p:nvSpPr>
        <p:spPr>
          <a:xfrm>
            <a:off x="609600" y="340530"/>
            <a:ext cx="10972800" cy="670560"/>
          </a:xfrm>
          <a:prstGeom prst="rect">
            <a:avLst/>
          </a:prstGeom>
        </p:spPr>
        <p:txBody>
          <a:bodyPr anchor="b" anchorCtr="0"/>
          <a:lstStyle>
            <a:lvl1pPr>
              <a:lnSpc>
                <a:spcPct val="90000"/>
              </a:lnSpc>
              <a:defRPr sz="3333"/>
            </a:lvl1pPr>
          </a:lstStyle>
          <a:p>
            <a:r>
              <a:rPr lang="en-US" dirty="0"/>
              <a:t>Click to edit Master title style</a:t>
            </a:r>
          </a:p>
        </p:txBody>
      </p:sp>
    </p:spTree>
    <p:extLst>
      <p:ext uri="{BB962C8B-B14F-4D97-AF65-F5344CB8AC3E}">
        <p14:creationId xmlns:p14="http://schemas.microsoft.com/office/powerpoint/2010/main" val="28335733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solidFill>
        <a:effectLst/>
      </p:bgPr>
    </p:bg>
    <p:spTree>
      <p:nvGrpSpPr>
        <p:cNvPr id="1" name=""/>
        <p:cNvGrpSpPr/>
        <p:nvPr/>
      </p:nvGrpSpPr>
      <p:grpSpPr>
        <a:xfrm>
          <a:off x="0" y="0"/>
          <a:ext cx="0" cy="0"/>
          <a:chOff x="0" y="0"/>
          <a:chExt cx="0" cy="0"/>
        </a:xfrm>
      </p:grpSpPr>
      <p:sp>
        <p:nvSpPr>
          <p:cNvPr id="4" name="Freeform 6"/>
          <p:cNvSpPr/>
          <p:nvPr userDrawn="1"/>
        </p:nvSpPr>
        <p:spPr bwMode="hidden">
          <a:xfrm>
            <a:off x="0" y="546100"/>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Tree>
    <p:extLst>
      <p:ext uri="{BB962C8B-B14F-4D97-AF65-F5344CB8AC3E}">
        <p14:creationId xmlns:p14="http://schemas.microsoft.com/office/powerpoint/2010/main" val="28224349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977" y="1129862"/>
            <a:ext cx="11153575" cy="5369035"/>
          </a:xfrm>
          <a:prstGeom prst="rect">
            <a:avLst/>
          </a:prstGeom>
        </p:spPr>
        <p:txBody>
          <a:bodyPr lIns="128016" tIns="64008" rIns="128016" bIns="64008"/>
          <a:lstStyle>
            <a:lvl1pPr marL="236793" indent="-236793">
              <a:lnSpc>
                <a:spcPct val="95000"/>
              </a:lnSpc>
              <a:spcBef>
                <a:spcPts val="1250"/>
              </a:spcBef>
              <a:buClr>
                <a:srgbClr val="0020A7"/>
              </a:buClr>
              <a:buSzPct val="100000"/>
              <a:buFontTx/>
              <a:buBlip>
                <a:blip r:embed="rId2"/>
              </a:buBlip>
              <a:defRPr sz="3000"/>
            </a:lvl1pPr>
            <a:lvl2pPr marL="473585" indent="-236793">
              <a:lnSpc>
                <a:spcPct val="95000"/>
              </a:lnSpc>
              <a:spcBef>
                <a:spcPts val="667"/>
              </a:spcBef>
              <a:defRPr sz="2417"/>
            </a:lvl2pPr>
            <a:lvl3pPr marL="665401" indent="-191816">
              <a:lnSpc>
                <a:spcPct val="95000"/>
              </a:lnSpc>
              <a:defRPr sz="1917"/>
            </a:lvl3pPr>
            <a:lvl4pPr marL="858539" indent="-193138">
              <a:lnSpc>
                <a:spcPct val="95000"/>
              </a:lnSpc>
              <a:defRPr sz="1583"/>
            </a:lvl4pPr>
            <a:lvl5pPr marL="1050354" indent="-191816">
              <a:lnSpc>
                <a:spcPct val="95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hasCustomPrompt="1"/>
          </p:nvPr>
        </p:nvSpPr>
        <p:spPr/>
        <p:txBody>
          <a:bodyPr/>
          <a:lstStyle>
            <a:lvl1pPr>
              <a:lnSpc>
                <a:spcPct val="95000"/>
              </a:lnSpc>
              <a:defRPr/>
            </a:lvl1pPr>
          </a:lstStyle>
          <a:p>
            <a:r>
              <a:rPr lang="en-US" dirty="0" smtClean="0"/>
              <a:t>CLICK TO EDIT MASTER TITLE STYLE</a:t>
            </a:r>
            <a:endParaRPr lang="en-US" dirty="0"/>
          </a:p>
        </p:txBody>
      </p:sp>
    </p:spTree>
    <p:extLst>
      <p:ext uri="{BB962C8B-B14F-4D97-AF65-F5344CB8AC3E}">
        <p14:creationId xmlns:p14="http://schemas.microsoft.com/office/powerpoint/2010/main" val="85063437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977" y="1129862"/>
            <a:ext cx="5329093" cy="5369035"/>
          </a:xfrm>
          <a:prstGeom prst="rect">
            <a:avLst/>
          </a:prstGeom>
        </p:spPr>
        <p:txBody>
          <a:bodyPr lIns="128016" tIns="64008" rIns="128016" bIns="64008"/>
          <a:lstStyle>
            <a:lvl1pPr marL="236793" indent="-236793">
              <a:buClr>
                <a:srgbClr val="0020A7"/>
              </a:buClr>
              <a:buSzPct val="100000"/>
              <a:buFontTx/>
              <a:buBlip>
                <a:blip r:embed="rId2"/>
              </a:buBlip>
              <a:defRPr sz="3000"/>
            </a:lvl1pPr>
            <a:lvl2pPr marL="473585" indent="-236793">
              <a:defRPr sz="2417"/>
            </a:lvl2pPr>
            <a:lvl3pPr marL="665401" indent="-191816">
              <a:defRPr sz="1917"/>
            </a:lvl3pPr>
            <a:lvl4pPr marL="858539" indent="-193138">
              <a:defRPr sz="1583"/>
            </a:lvl4pPr>
            <a:lvl5pPr marL="1050354" indent="-191816">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hasCustomPrompt="1"/>
          </p:nvPr>
        </p:nvSpPr>
        <p:spPr/>
        <p:txBody>
          <a:bodyPr/>
          <a:lstStyle/>
          <a:p>
            <a:r>
              <a:rPr lang="en-US" dirty="0" smtClean="0"/>
              <a:t>CLICK TO EDIT MASTER TITLE STYLE</a:t>
            </a:r>
            <a:endParaRPr lang="en-US" dirty="0"/>
          </a:p>
        </p:txBody>
      </p:sp>
      <p:sp>
        <p:nvSpPr>
          <p:cNvPr id="5" name="Content Placeholder 2"/>
          <p:cNvSpPr>
            <a:spLocks noGrp="1"/>
          </p:cNvSpPr>
          <p:nvPr>
            <p:ph idx="10"/>
          </p:nvPr>
        </p:nvSpPr>
        <p:spPr>
          <a:xfrm>
            <a:off x="6407459" y="1129862"/>
            <a:ext cx="5329093" cy="5369035"/>
          </a:xfrm>
          <a:prstGeom prst="rect">
            <a:avLst/>
          </a:prstGeom>
        </p:spPr>
        <p:txBody>
          <a:bodyPr lIns="128016" tIns="64008" rIns="128016" bIns="64008"/>
          <a:lstStyle>
            <a:lvl1pPr marL="236793" indent="-236793">
              <a:buClr>
                <a:srgbClr val="0020A7"/>
              </a:buClr>
              <a:buSzPct val="100000"/>
              <a:buFontTx/>
              <a:buBlip>
                <a:blip r:embed="rId2"/>
              </a:buBlip>
              <a:defRPr sz="3000"/>
            </a:lvl1pPr>
            <a:lvl2pPr marL="473585" indent="-236793">
              <a:defRPr sz="2417"/>
            </a:lvl2pPr>
            <a:lvl3pPr marL="665401" indent="-191816">
              <a:defRPr sz="1917"/>
            </a:lvl3pPr>
            <a:lvl4pPr marL="858539" indent="-193138">
              <a:defRPr sz="1583"/>
            </a:lvl4pPr>
            <a:lvl5pPr marL="1050354" indent="-191816">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599013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Centered Text">
    <p:spTree>
      <p:nvGrpSpPr>
        <p:cNvPr id="1" name=""/>
        <p:cNvGrpSpPr/>
        <p:nvPr/>
      </p:nvGrpSpPr>
      <p:grpSpPr>
        <a:xfrm>
          <a:off x="0" y="0"/>
          <a:ext cx="0" cy="0"/>
          <a:chOff x="0" y="0"/>
          <a:chExt cx="0" cy="0"/>
        </a:xfrm>
      </p:grpSpPr>
      <p:sp>
        <p:nvSpPr>
          <p:cNvPr id="2" name="Title 1"/>
          <p:cNvSpPr>
            <a:spLocks noGrp="1"/>
          </p:cNvSpPr>
          <p:nvPr>
            <p:ph type="title"/>
          </p:nvPr>
        </p:nvSpPr>
        <p:spPr>
          <a:xfrm>
            <a:off x="691931" y="2747963"/>
            <a:ext cx="10808138" cy="1362075"/>
          </a:xfrm>
        </p:spPr>
        <p:txBody>
          <a:bodyPr anchor="ctr" anchorCtr="0"/>
          <a:lstStyle>
            <a:lvl1pPr algn="ctr">
              <a:defRPr sz="5833" b="1" cap="all"/>
            </a:lvl1pPr>
          </a:lstStyle>
          <a:p>
            <a:r>
              <a:rPr lang="en-US" dirty="0" smtClean="0"/>
              <a:t>Click to edit Master title style</a:t>
            </a:r>
            <a:endParaRPr lang="en-US" dirty="0"/>
          </a:p>
        </p:txBody>
      </p:sp>
    </p:spTree>
    <p:extLst>
      <p:ext uri="{BB962C8B-B14F-4D97-AF65-F5344CB8AC3E}">
        <p14:creationId xmlns:p14="http://schemas.microsoft.com/office/powerpoint/2010/main" val="17686596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8320439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342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with band">
    <p:bg>
      <p:bgPr>
        <a:solidFill>
          <a:schemeClr val="accent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
          <p:cNvSpPr/>
          <p:nvPr userDrawn="1"/>
        </p:nvSpPr>
        <p:spPr bwMode="hidden">
          <a:xfrm>
            <a:off x="0" y="546101"/>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88473" eaLnBrk="1" fontAlgn="auto" hangingPunct="1">
              <a:spcBef>
                <a:spcPts val="0"/>
              </a:spcBef>
              <a:spcAft>
                <a:spcPts val="0"/>
              </a:spcAft>
              <a:defRPr/>
            </a:pPr>
            <a:endParaRPr lang="en-US" sz="2600" dirty="0">
              <a:solidFill>
                <a:prstClr val="white"/>
              </a:solidFill>
            </a:endParaRPr>
          </a:p>
        </p:txBody>
      </p:sp>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pic>
        <p:nvPicPr>
          <p:cNvPr id="11" name="Picture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9562" y="6179644"/>
            <a:ext cx="650976" cy="48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19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04800" y="1295400"/>
            <a:ext cx="109982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1" y="623888"/>
            <a:ext cx="9861551" cy="476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1" y="1403350"/>
            <a:ext cx="4813300" cy="18621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4101" y="1403350"/>
            <a:ext cx="4813300" cy="18621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9"/>
          <p:cNvSpPr>
            <a:spLocks noGrp="1" noChangeArrowheads="1"/>
          </p:cNvSpPr>
          <p:nvPr>
            <p:ph type="ftr" sz="quarter" idx="10"/>
          </p:nvPr>
        </p:nvSpPr>
        <p:spPr>
          <a:xfrm>
            <a:off x="4167718" y="6529388"/>
            <a:ext cx="3860800" cy="307975"/>
          </a:xfrm>
          <a:prstGeom prst="rect">
            <a:avLst/>
          </a:prstGeom>
          <a:ln/>
        </p:spPr>
        <p:txBody>
          <a:bodyPr/>
          <a:lstStyle>
            <a:lvl1pPr>
              <a:defRPr/>
            </a:lvl1pPr>
          </a:lstStyle>
          <a:p>
            <a:pPr defTabSz="1088473" eaLnBrk="1" fontAlgn="auto" hangingPunct="1">
              <a:spcBef>
                <a:spcPts val="0"/>
              </a:spcBef>
              <a:spcAft>
                <a:spcPts val="0"/>
              </a:spcAft>
              <a:defRPr/>
            </a:pPr>
            <a:r>
              <a:rPr lang="en-US" altLang="en-US" sz="2167" smtClean="0">
                <a:solidFill>
                  <a:prstClr val="black"/>
                </a:solidFill>
                <a:latin typeface="GM Sans Regular"/>
              </a:rPr>
              <a:t>GM Confidential</a:t>
            </a:r>
            <a:endParaRPr lang="en-US" altLang="en-US" sz="2167" dirty="0">
              <a:solidFill>
                <a:prstClr val="black"/>
              </a:solidFill>
              <a:latin typeface="GM Sans Regular"/>
            </a:endParaRPr>
          </a:p>
        </p:txBody>
      </p:sp>
    </p:spTree>
    <p:extLst>
      <p:ext uri="{BB962C8B-B14F-4D97-AF65-F5344CB8AC3E}">
        <p14:creationId xmlns:p14="http://schemas.microsoft.com/office/powerpoint/2010/main" val="4084292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a:xfrm>
            <a:off x="2" y="6375137"/>
            <a:ext cx="2654548" cy="365125"/>
          </a:xfrm>
          <a:prstGeom prst="rect">
            <a:avLst/>
          </a:prstGeom>
        </p:spPr>
        <p:txBody>
          <a:bodyPr/>
          <a:lstStyle/>
          <a:p>
            <a:pPr defTabSz="1088473" eaLnBrk="1" fontAlgn="auto" hangingPunct="1">
              <a:spcBef>
                <a:spcPts val="0"/>
              </a:spcBef>
              <a:spcAft>
                <a:spcPts val="0"/>
              </a:spcAft>
            </a:pPr>
            <a:fld id="{6BD0D143-8E97-0D42-B378-8B0D45EF990D}" type="slidenum">
              <a:rPr lang="en-US" sz="2167" smtClean="0">
                <a:solidFill>
                  <a:prstClr val="black"/>
                </a:solidFill>
                <a:latin typeface="GM Sans Regular"/>
              </a:rPr>
              <a:pPr defTabSz="1088473" eaLnBrk="1" fontAlgn="auto" hangingPunct="1">
                <a:spcBef>
                  <a:spcPts val="0"/>
                </a:spcBef>
                <a:spcAft>
                  <a:spcPts val="0"/>
                </a:spcAft>
              </a:pPr>
              <a:t>‹#›</a:t>
            </a:fld>
            <a:endParaRPr lang="en-US" sz="2167" dirty="0">
              <a:solidFill>
                <a:prstClr val="black"/>
              </a:solidFill>
              <a:latin typeface="GM Sans Regular"/>
            </a:endParaRPr>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5" name="Content Placeholder 4"/>
          <p:cNvSpPr>
            <a:spLocks noGrp="1"/>
          </p:cNvSpPr>
          <p:nvPr>
            <p:ph sz="quarter" idx="15"/>
          </p:nvPr>
        </p:nvSpPr>
        <p:spPr>
          <a:xfrm>
            <a:off x="446037" y="1123953"/>
            <a:ext cx="11298767" cy="4684713"/>
          </a:xfrm>
          <a:prstGeom prst="rect">
            <a:avLst/>
          </a:prstGeom>
        </p:spPr>
        <p:txBody>
          <a:bodyPr/>
          <a:lstStyle>
            <a:lvl1pPr>
              <a:defRPr spc="0"/>
            </a:lvl1pPr>
            <a:lvl2pPr>
              <a:defRPr spc="0"/>
            </a:lvl2pPr>
            <a:lvl3pPr>
              <a:defRPr spc="0"/>
            </a:lvl3pPr>
            <a:lvl4pPr>
              <a:defRPr spc="0"/>
            </a:lvl4pPr>
            <a:lvl5pPr>
              <a:defRPr spc="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611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508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77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2"/>
        </a:solidFill>
        <a:effectLst/>
      </p:bgPr>
    </p:bg>
    <p:spTree>
      <p:nvGrpSpPr>
        <p:cNvPr id="1" name=""/>
        <p:cNvGrpSpPr/>
        <p:nvPr/>
      </p:nvGrpSpPr>
      <p:grpSpPr>
        <a:xfrm>
          <a:off x="0" y="0"/>
          <a:ext cx="0" cy="0"/>
          <a:chOff x="0" y="0"/>
          <a:chExt cx="0" cy="0"/>
        </a:xfrm>
      </p:grpSpPr>
      <p:pic>
        <p:nvPicPr>
          <p:cNvPr id="4" name="Picture 6" descr="int_sae_vrt_blk_rgb_pos.png"/>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5152" y="5681665"/>
            <a:ext cx="1227667"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p:cNvGrpSpPr>
            <a:grpSpLocks/>
          </p:cNvGrpSpPr>
          <p:nvPr userDrawn="1"/>
        </p:nvGrpSpPr>
        <p:grpSpPr bwMode="auto">
          <a:xfrm>
            <a:off x="0" y="0"/>
            <a:ext cx="12192000" cy="6858000"/>
            <a:chOff x="0" y="0"/>
            <a:chExt cx="9144000" cy="6858000"/>
          </a:xfrm>
        </p:grpSpPr>
        <p:sp>
          <p:nvSpPr>
            <p:cNvPr id="6" name="Rectangle 5"/>
            <p:cNvSpPr/>
            <p:nvPr userDrawn="1"/>
          </p:nvSpPr>
          <p:spPr bwMode="hidden">
            <a:xfrm>
              <a:off x="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solidFill>
                  <a:prstClr val="white"/>
                </a:solidFill>
              </a:endParaRPr>
            </a:p>
          </p:txBody>
        </p:sp>
        <p:sp>
          <p:nvSpPr>
            <p:cNvPr id="7" name="Rectangle 6"/>
            <p:cNvSpPr/>
            <p:nvPr userDrawn="1"/>
          </p:nvSpPr>
          <p:spPr bwMode="hidden">
            <a:xfrm>
              <a:off x="8686800" y="0"/>
              <a:ext cx="457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solidFill>
                  <a:prstClr val="white"/>
                </a:solidFill>
              </a:endParaRPr>
            </a:p>
          </p:txBody>
        </p:sp>
        <p:sp>
          <p:nvSpPr>
            <p:cNvPr id="8" name="Rectangle 7"/>
            <p:cNvSpPr/>
            <p:nvPr userDrawn="1"/>
          </p:nvSpPr>
          <p:spPr bwMode="hidden">
            <a:xfrm>
              <a:off x="0" y="5054600"/>
              <a:ext cx="9144000" cy="180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solidFill>
                  <a:prstClr val="white"/>
                </a:solidFill>
              </a:endParaRPr>
            </a:p>
          </p:txBody>
        </p:sp>
        <p:sp>
          <p:nvSpPr>
            <p:cNvPr id="9" name="Rectangle 8"/>
            <p:cNvSpPr/>
            <p:nvPr userDrawn="1"/>
          </p:nvSpPr>
          <p:spPr bwMode="hidden">
            <a:xfrm rot="18060000">
              <a:off x="8390732" y="4710906"/>
              <a:ext cx="747712" cy="473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dirty="0">
                <a:solidFill>
                  <a:prstClr val="white"/>
                </a:solidFill>
              </a:endParaRPr>
            </a:p>
          </p:txBody>
        </p:sp>
      </p:grpSp>
      <p:pic>
        <p:nvPicPr>
          <p:cNvPr id="10" name="Picture 12" descr="int_sae_vrt_dbl_rgb_pos.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hidden">
          <a:xfrm>
            <a:off x="613469" y="5681665"/>
            <a:ext cx="918601"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14400" y="419101"/>
            <a:ext cx="10314432" cy="1676401"/>
          </a:xfrm>
          <a:prstGeom prst="rect">
            <a:avLst/>
          </a:prstGeom>
        </p:spPr>
        <p:txBody>
          <a:bodyPr anchor="b"/>
          <a:lstStyle>
            <a:lvl1pPr>
              <a:defRPr sz="2083" cap="all" baseline="0">
                <a:solidFill>
                  <a:schemeClr val="bg1"/>
                </a:solidFill>
              </a:defRPr>
            </a:lvl1pPr>
          </a:lstStyle>
          <a:p>
            <a:r>
              <a:rPr lang="en-US" dirty="0"/>
              <a:t>Click to edit Master title style</a:t>
            </a:r>
          </a:p>
        </p:txBody>
      </p:sp>
      <p:sp>
        <p:nvSpPr>
          <p:cNvPr id="14" name="Text Placeholder 13"/>
          <p:cNvSpPr>
            <a:spLocks noGrp="1"/>
          </p:cNvSpPr>
          <p:nvPr>
            <p:ph type="body" sz="quarter" idx="10"/>
          </p:nvPr>
        </p:nvSpPr>
        <p:spPr>
          <a:xfrm>
            <a:off x="914402" y="2171699"/>
            <a:ext cx="10308167" cy="2578100"/>
          </a:xfrm>
          <a:prstGeom prst="rect">
            <a:avLst/>
          </a:prstGeom>
        </p:spPr>
        <p:txBody>
          <a:bodyPr/>
          <a:lstStyle>
            <a:lvl1pPr marL="0" indent="0">
              <a:buFont typeface="Arial" pitchFamily="34" charset="0"/>
              <a:buNone/>
              <a:defRPr sz="2083" b="0">
                <a:solidFill>
                  <a:srgbClr val="FFFFFF"/>
                </a:solidFill>
                <a:latin typeface="+mn-lt"/>
              </a:defRPr>
            </a:lvl1pPr>
            <a:lvl2pPr marL="0" indent="0">
              <a:buFont typeface="Arial" pitchFamily="34" charset="0"/>
              <a:buNone/>
              <a:defRPr sz="2083" b="0">
                <a:latin typeface="+mn-lt"/>
              </a:defRPr>
            </a:lvl2pPr>
            <a:lvl3pPr marL="0" indent="0">
              <a:buNone/>
              <a:defRPr sz="2083" b="0">
                <a:latin typeface="+mn-lt"/>
              </a:defRPr>
            </a:lvl3pPr>
            <a:lvl4pPr marL="0" indent="0">
              <a:buNone/>
              <a:defRPr sz="2083" b="0">
                <a:latin typeface="+mn-lt"/>
              </a:defRPr>
            </a:lvl4pPr>
            <a:lvl5pPr marL="0" indent="0">
              <a:buFont typeface="Arial" pitchFamily="34" charset="0"/>
              <a:buNone/>
              <a:defRPr sz="2083" b="0">
                <a:latin typeface="+mn-lt"/>
              </a:defRPr>
            </a:lvl5pPr>
            <a:lvl6pPr marL="0" indent="0">
              <a:spcBef>
                <a:spcPts val="0"/>
              </a:spcBef>
              <a:buNone/>
              <a:defRPr sz="2083"/>
            </a:lvl6pPr>
            <a:lvl7pPr marL="0" indent="0">
              <a:spcBef>
                <a:spcPts val="0"/>
              </a:spcBef>
              <a:buNone/>
              <a:defRPr sz="2083"/>
            </a:lvl7pPr>
            <a:lvl8pPr marL="0" indent="0">
              <a:spcBef>
                <a:spcPts val="0"/>
              </a:spcBef>
              <a:buNone/>
              <a:defRPr sz="2083"/>
            </a:lvl8pPr>
            <a:lvl9pPr marL="0" indent="0">
              <a:spcBef>
                <a:spcPts val="0"/>
              </a:spcBef>
              <a:buNone/>
              <a:defRPr sz="2083"/>
            </a:lvl9pPr>
          </a:lstStyle>
          <a:p>
            <a:pPr lvl="0"/>
            <a:r>
              <a:rPr lang="en-US" dirty="0"/>
              <a:t>Click to edit Master text styles</a:t>
            </a:r>
          </a:p>
        </p:txBody>
      </p:sp>
    </p:spTree>
    <p:extLst>
      <p:ext uri="{BB962C8B-B14F-4D97-AF65-F5344CB8AC3E}">
        <p14:creationId xmlns:p14="http://schemas.microsoft.com/office/powerpoint/2010/main" val="1258519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ith Image Background">
    <p:bg>
      <p:bgPr>
        <a:solidFill>
          <a:schemeClr val="accent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609600" y="6437315"/>
            <a:ext cx="109728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userDrawn="1"/>
        </p:nvSpPr>
        <p:spPr bwMode="auto">
          <a:xfrm>
            <a:off x="609601" y="6497640"/>
            <a:ext cx="2840567" cy="128177"/>
          </a:xfrm>
          <a:prstGeom prst="rect">
            <a:avLst/>
          </a:prstGeom>
          <a:noFill/>
          <a:ln>
            <a:noFill/>
          </a:ln>
          <a:extLst/>
        </p:spPr>
        <p:txBody>
          <a:bodyPr lIns="0" tIns="0" rIns="0" b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833" b="1" dirty="0">
                <a:solidFill>
                  <a:prstClr val="white"/>
                </a:solidFill>
              </a:rPr>
              <a:t>SAE INTERNATIONAL</a:t>
            </a:r>
          </a:p>
        </p:txBody>
      </p:sp>
      <p:sp>
        <p:nvSpPr>
          <p:cNvPr id="6" name="Freeform 8"/>
          <p:cNvSpPr/>
          <p:nvPr userDrawn="1"/>
        </p:nvSpPr>
        <p:spPr>
          <a:xfrm>
            <a:off x="613833" y="576265"/>
            <a:ext cx="10972800" cy="5519737"/>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863951"/>
                </a:lnTo>
                <a:cubicBezTo>
                  <a:pt x="8227273" y="263311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2" name="Title 1"/>
          <p:cNvSpPr>
            <a:spLocks noGrp="1"/>
          </p:cNvSpPr>
          <p:nvPr>
            <p:ph type="title"/>
          </p:nvPr>
        </p:nvSpPr>
        <p:spPr>
          <a:xfrm>
            <a:off x="1016000" y="877824"/>
            <a:ext cx="10160000" cy="731520"/>
          </a:xfrm>
          <a:prstGeom prst="rect">
            <a:avLst/>
          </a:prstGeom>
        </p:spPr>
        <p:txBody>
          <a:bodyPr>
            <a:noAutofit/>
          </a:bodyPr>
          <a:lstStyle>
            <a:lvl1pPr>
              <a:defRPr sz="3667" b="1">
                <a:solidFill>
                  <a:srgbClr val="FFFFFF"/>
                </a:solidFill>
              </a:defRPr>
            </a:lvl1pPr>
          </a:lstStyle>
          <a:p>
            <a:r>
              <a:rPr lang="en-US" dirty="0"/>
              <a:t>Click to edit Master title style</a:t>
            </a:r>
          </a:p>
        </p:txBody>
      </p:sp>
      <p:sp>
        <p:nvSpPr>
          <p:cNvPr id="10" name="Text Placeholder 9"/>
          <p:cNvSpPr>
            <a:spLocks noGrp="1"/>
          </p:cNvSpPr>
          <p:nvPr>
            <p:ph type="body" sz="quarter" idx="13"/>
          </p:nvPr>
        </p:nvSpPr>
        <p:spPr>
          <a:xfrm>
            <a:off x="1016000" y="1905000"/>
            <a:ext cx="10160000" cy="3779520"/>
          </a:xfrm>
          <a:prstGeom prst="rect">
            <a:avLst/>
          </a:prstGeom>
        </p:spPr>
        <p:txBody>
          <a:bodyPr/>
          <a:lstStyle>
            <a:lvl1pPr marL="0" marR="0" indent="0" algn="l" defTabSz="914363" rtl="0" eaLnBrk="1" fontAlgn="auto" latinLnBrk="0" hangingPunct="1">
              <a:lnSpc>
                <a:spcPct val="100000"/>
              </a:lnSpc>
              <a:spcBef>
                <a:spcPts val="0"/>
              </a:spcBef>
              <a:spcAft>
                <a:spcPts val="400"/>
              </a:spcAft>
              <a:buClrTx/>
              <a:buSzTx/>
              <a:buFontTx/>
              <a:buNone/>
              <a:tabLst/>
              <a:defRPr b="0">
                <a:solidFill>
                  <a:srgbClr val="FFFFFF"/>
                </a:solidFill>
              </a:defRPr>
            </a:lvl1pPr>
            <a:lvl2pPr marL="173031" marR="0" indent="-173031" algn="l" defTabSz="914363" rtl="0" eaLnBrk="1" fontAlgn="auto" latinLnBrk="0" hangingPunct="1">
              <a:lnSpc>
                <a:spcPct val="100000"/>
              </a:lnSpc>
              <a:spcBef>
                <a:spcPts val="0"/>
              </a:spcBef>
              <a:spcAft>
                <a:spcPts val="400"/>
              </a:spcAft>
              <a:buClrTx/>
              <a:buSzTx/>
              <a:buFont typeface="Arial" pitchFamily="34" charset="0"/>
              <a:buChar char="•"/>
              <a:tabLst/>
              <a:defRPr b="0">
                <a:solidFill>
                  <a:srgbClr val="FFFFFF"/>
                </a:solidFill>
              </a:defRPr>
            </a:lvl2pPr>
            <a:lvl3pPr marL="460357" indent="-230179">
              <a:lnSpc>
                <a:spcPct val="100000"/>
              </a:lnSpc>
              <a:spcBef>
                <a:spcPts val="0"/>
              </a:spcBef>
              <a:buFont typeface="Arial" pitchFamily="34" charset="0"/>
              <a:buChar char="–"/>
              <a:defRPr b="0"/>
            </a:lvl3pPr>
            <a:lvl4pPr marL="798481" indent="-171443">
              <a:lnSpc>
                <a:spcPct val="100000"/>
              </a:lnSpc>
              <a:spcBef>
                <a:spcPts val="0"/>
              </a:spcBef>
              <a:buFont typeface="Arial" pitchFamily="34" charset="0"/>
              <a:buChar char="•"/>
              <a:defRPr sz="1167" b="0"/>
            </a:lvl4pPr>
            <a:lvl5pPr marL="798481" indent="-171443">
              <a:lnSpc>
                <a:spcPct val="100000"/>
              </a:lnSpc>
              <a:spcBef>
                <a:spcPts val="0"/>
              </a:spcBef>
              <a:buFont typeface="Arial" pitchFamily="34" charset="0"/>
              <a:buChar char="•"/>
              <a:defRPr sz="1167" b="0"/>
            </a:lvl5pPr>
            <a:lvl6pPr marL="798481" indent="-171443">
              <a:lnSpc>
                <a:spcPct val="100000"/>
              </a:lnSpc>
              <a:spcBef>
                <a:spcPts val="0"/>
              </a:spcBef>
              <a:buFont typeface="Arial" pitchFamily="34" charset="0"/>
              <a:buChar char="•"/>
              <a:defRPr sz="1167" b="0"/>
            </a:lvl6pPr>
            <a:lvl7pPr marL="798481" indent="-171443">
              <a:lnSpc>
                <a:spcPct val="100000"/>
              </a:lnSpc>
              <a:spcBef>
                <a:spcPts val="0"/>
              </a:spcBef>
              <a:buFont typeface="Arial" pitchFamily="34" charset="0"/>
              <a:buChar char="•"/>
              <a:defRPr sz="1167" b="0"/>
            </a:lvl7pPr>
            <a:lvl8pPr marL="798481" indent="-171443">
              <a:lnSpc>
                <a:spcPct val="100000"/>
              </a:lnSpc>
              <a:spcBef>
                <a:spcPts val="0"/>
              </a:spcBef>
              <a:buFont typeface="Arial" pitchFamily="34" charset="0"/>
              <a:buChar char="•"/>
              <a:defRPr sz="1167" b="0"/>
            </a:lvl8pPr>
            <a:lvl9pPr marL="798481" indent="-171443">
              <a:lnSpc>
                <a:spcPct val="100000"/>
              </a:lnSpc>
              <a:spcBef>
                <a:spcPts val="0"/>
              </a:spcBef>
              <a:buFont typeface="Arial" pitchFamily="34" charset="0"/>
              <a:buChar char="•"/>
              <a:defRPr sz="1167" b="0"/>
            </a:lvl9pPr>
          </a:lstStyle>
          <a:p>
            <a:pPr lvl="0"/>
            <a:r>
              <a:rPr lang="en-US" dirty="0"/>
              <a:t>Click to edit Master text styles</a:t>
            </a:r>
          </a:p>
          <a:p>
            <a:pPr lvl="1"/>
            <a:r>
              <a:rPr lang="en-US" dirty="0"/>
              <a:t>Second level</a:t>
            </a:r>
          </a:p>
        </p:txBody>
      </p:sp>
      <p:sp>
        <p:nvSpPr>
          <p:cNvPr id="7" name="Footer Placeholder 4"/>
          <p:cNvSpPr>
            <a:spLocks noGrp="1"/>
          </p:cNvSpPr>
          <p:nvPr>
            <p:ph type="ftr" sz="quarter" idx="14"/>
          </p:nvPr>
        </p:nvSpPr>
        <p:spPr/>
        <p:txBody>
          <a:bodyPr/>
          <a:lstStyle>
            <a:lvl1pPr>
              <a:defRPr>
                <a:solidFill>
                  <a:schemeClr val="bg1"/>
                </a:solidFill>
              </a:defRPr>
            </a:lvl1pPr>
          </a:lstStyle>
          <a:p>
            <a:pPr>
              <a:defRPr/>
            </a:pPr>
            <a:r>
              <a:rPr lang="en-US" dirty="0">
                <a:solidFill>
                  <a:prstClr val="white"/>
                </a:solidFill>
              </a:rPr>
              <a:t>Paper # (if applicable)</a:t>
            </a:r>
          </a:p>
        </p:txBody>
      </p:sp>
      <p:sp>
        <p:nvSpPr>
          <p:cNvPr id="8" name="Slide Number Placeholder 5"/>
          <p:cNvSpPr>
            <a:spLocks noGrp="1"/>
          </p:cNvSpPr>
          <p:nvPr>
            <p:ph type="sldNum" sz="quarter" idx="15"/>
          </p:nvPr>
        </p:nvSpPr>
        <p:spPr/>
        <p:txBody>
          <a:bodyPr/>
          <a:lstStyle>
            <a:lvl1pPr>
              <a:defRPr smtClean="0">
                <a:solidFill>
                  <a:schemeClr val="bg1"/>
                </a:solidFill>
              </a:defRPr>
            </a:lvl1pPr>
          </a:lstStyle>
          <a:p>
            <a:pPr>
              <a:defRPr/>
            </a:pPr>
            <a:fld id="{E75CB8A7-7EFF-4D6B-BF8B-A78C56857052}"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8096422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609600" y="6437315"/>
            <a:ext cx="109728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reeform 7"/>
          <p:cNvSpPr/>
          <p:nvPr userDrawn="1"/>
        </p:nvSpPr>
        <p:spPr>
          <a:xfrm>
            <a:off x="613833" y="576265"/>
            <a:ext cx="10972800" cy="5519737"/>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863951"/>
                </a:lnTo>
                <a:cubicBezTo>
                  <a:pt x="8227273" y="263311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6" name="TextBox 5"/>
          <p:cNvSpPr txBox="1"/>
          <p:nvPr userDrawn="1"/>
        </p:nvSpPr>
        <p:spPr>
          <a:xfrm>
            <a:off x="609601" y="6497640"/>
            <a:ext cx="2840567" cy="128177"/>
          </a:xfrm>
          <a:prstGeom prst="rect">
            <a:avLst/>
          </a:prstGeom>
          <a:noFill/>
        </p:spPr>
        <p:txBody>
          <a:bodyPr lIns="0" tIns="0" rIns="0" bIns="0">
            <a:spAutoFit/>
          </a:bodyPr>
          <a:lstStyle/>
          <a:p>
            <a:pPr eaLnBrk="1" fontAlgn="auto" hangingPunct="1">
              <a:spcBef>
                <a:spcPts val="0"/>
              </a:spcBef>
              <a:spcAft>
                <a:spcPts val="0"/>
              </a:spcAft>
              <a:defRPr/>
            </a:pPr>
            <a:r>
              <a:rPr lang="en-US" sz="833" b="1" cap="all" dirty="0">
                <a:solidFill>
                  <a:prstClr val="white"/>
                </a:solidFill>
                <a:latin typeface="Arial"/>
                <a:ea typeface="MS PGothic" panose="020B0600070205080204" pitchFamily="34" charset="-128"/>
              </a:rPr>
              <a:t>SAE INTERNATIONAL</a:t>
            </a:r>
          </a:p>
        </p:txBody>
      </p:sp>
      <p:sp>
        <p:nvSpPr>
          <p:cNvPr id="2" name="Title 1"/>
          <p:cNvSpPr>
            <a:spLocks noGrp="1"/>
          </p:cNvSpPr>
          <p:nvPr>
            <p:ph type="title"/>
          </p:nvPr>
        </p:nvSpPr>
        <p:spPr>
          <a:xfrm>
            <a:off x="1016000" y="877824"/>
            <a:ext cx="10160000" cy="731520"/>
          </a:xfrm>
          <a:prstGeom prst="rect">
            <a:avLst/>
          </a:prstGeom>
        </p:spPr>
        <p:txBody>
          <a:bodyPr>
            <a:noAutofit/>
          </a:bodyPr>
          <a:lstStyle>
            <a:lvl1pPr>
              <a:defRPr sz="3667" b="1">
                <a:solidFill>
                  <a:schemeClr val="bg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16000" y="1905000"/>
            <a:ext cx="10160000" cy="3779520"/>
          </a:xfrm>
          <a:prstGeom prst="rect">
            <a:avLst/>
          </a:prstGeom>
        </p:spPr>
        <p:txBody>
          <a:bodyPr/>
          <a:lstStyle>
            <a:lvl1pPr marL="0" indent="0">
              <a:lnSpc>
                <a:spcPct val="100000"/>
              </a:lnSpc>
              <a:spcBef>
                <a:spcPts val="0"/>
              </a:spcBef>
              <a:buFontTx/>
              <a:buNone/>
              <a:defRPr b="0">
                <a:solidFill>
                  <a:schemeClr val="bg1"/>
                </a:solidFill>
              </a:defRPr>
            </a:lvl1pPr>
            <a:lvl2pPr marL="173031" indent="-173031">
              <a:lnSpc>
                <a:spcPct val="100000"/>
              </a:lnSpc>
              <a:spcBef>
                <a:spcPts val="0"/>
              </a:spcBef>
              <a:buFont typeface="Arial" pitchFamily="34" charset="0"/>
              <a:buChar char="•"/>
              <a:defRPr b="0">
                <a:solidFill>
                  <a:schemeClr val="bg1"/>
                </a:solidFill>
              </a:defRPr>
            </a:lvl2pPr>
            <a:lvl3pPr marL="460357" indent="-230179">
              <a:lnSpc>
                <a:spcPct val="100000"/>
              </a:lnSpc>
              <a:spcBef>
                <a:spcPts val="0"/>
              </a:spcBef>
              <a:buFont typeface="Arial" pitchFamily="34" charset="0"/>
              <a:buChar char="–"/>
              <a:defRPr b="0">
                <a:solidFill>
                  <a:schemeClr val="bg1"/>
                </a:solidFill>
              </a:defRPr>
            </a:lvl3pPr>
            <a:lvl4pPr marL="798481" indent="-171443">
              <a:lnSpc>
                <a:spcPct val="100000"/>
              </a:lnSpc>
              <a:spcBef>
                <a:spcPts val="0"/>
              </a:spcBef>
              <a:buFont typeface="Arial" pitchFamily="34" charset="0"/>
              <a:buChar char="•"/>
              <a:defRPr sz="1167" b="0">
                <a:solidFill>
                  <a:schemeClr val="bg1"/>
                </a:solidFill>
              </a:defRPr>
            </a:lvl4pPr>
            <a:lvl5pPr marL="798481" indent="-171443">
              <a:lnSpc>
                <a:spcPct val="100000"/>
              </a:lnSpc>
              <a:spcBef>
                <a:spcPts val="0"/>
              </a:spcBef>
              <a:buFont typeface="Arial" pitchFamily="34" charset="0"/>
              <a:buChar char="•"/>
              <a:defRPr sz="1167" b="0">
                <a:solidFill>
                  <a:schemeClr val="bg1"/>
                </a:solidFill>
              </a:defRPr>
            </a:lvl5pPr>
            <a:lvl6pPr marL="798481" indent="-171443">
              <a:lnSpc>
                <a:spcPct val="100000"/>
              </a:lnSpc>
              <a:spcBef>
                <a:spcPts val="0"/>
              </a:spcBef>
              <a:buFont typeface="Arial" pitchFamily="34" charset="0"/>
              <a:buChar char="•"/>
              <a:defRPr sz="1167" b="0">
                <a:solidFill>
                  <a:schemeClr val="bg1"/>
                </a:solidFill>
              </a:defRPr>
            </a:lvl6pPr>
            <a:lvl7pPr marL="798481" indent="-171443">
              <a:lnSpc>
                <a:spcPct val="100000"/>
              </a:lnSpc>
              <a:spcBef>
                <a:spcPts val="0"/>
              </a:spcBef>
              <a:buFont typeface="Arial" pitchFamily="34" charset="0"/>
              <a:buChar char="•"/>
              <a:defRPr sz="1167" b="0">
                <a:solidFill>
                  <a:schemeClr val="bg1"/>
                </a:solidFill>
              </a:defRPr>
            </a:lvl7pPr>
            <a:lvl8pPr marL="798481" indent="-171443">
              <a:lnSpc>
                <a:spcPct val="100000"/>
              </a:lnSpc>
              <a:spcBef>
                <a:spcPts val="0"/>
              </a:spcBef>
              <a:buFont typeface="Arial" pitchFamily="34" charset="0"/>
              <a:buChar char="•"/>
              <a:defRPr sz="1167" b="0">
                <a:solidFill>
                  <a:schemeClr val="bg1"/>
                </a:solidFill>
              </a:defRPr>
            </a:lvl8pPr>
            <a:lvl9pPr marL="798481" indent="-171443">
              <a:lnSpc>
                <a:spcPct val="100000"/>
              </a:lnSpc>
              <a:spcBef>
                <a:spcPts val="0"/>
              </a:spcBef>
              <a:buFont typeface="Arial" pitchFamily="34" charset="0"/>
              <a:buChar char="•"/>
              <a:defRPr sz="1167" b="0">
                <a:solidFill>
                  <a:schemeClr val="bg1"/>
                </a:solidFill>
              </a:defRPr>
            </a:lvl9pPr>
          </a:lstStyle>
          <a:p>
            <a:pPr lvl="0"/>
            <a:r>
              <a:rPr lang="en-US"/>
              <a:t>Click to edit Master text styles</a:t>
            </a:r>
          </a:p>
        </p:txBody>
      </p:sp>
      <p:sp>
        <p:nvSpPr>
          <p:cNvPr id="7" name="Footer Placeholder 4"/>
          <p:cNvSpPr>
            <a:spLocks noGrp="1"/>
          </p:cNvSpPr>
          <p:nvPr>
            <p:ph type="ftr" sz="quarter" idx="14"/>
          </p:nvPr>
        </p:nvSpPr>
        <p:spPr/>
        <p:txBody>
          <a:bodyPr/>
          <a:lstStyle>
            <a:lvl1pPr>
              <a:defRPr>
                <a:solidFill>
                  <a:schemeClr val="bg1"/>
                </a:solidFill>
              </a:defRPr>
            </a:lvl1pPr>
          </a:lstStyle>
          <a:p>
            <a:pPr>
              <a:defRPr/>
            </a:pPr>
            <a:r>
              <a:rPr lang="en-US" dirty="0">
                <a:solidFill>
                  <a:prstClr val="white"/>
                </a:solidFill>
              </a:rPr>
              <a:t>Paper # (if applicable)</a:t>
            </a:r>
          </a:p>
        </p:txBody>
      </p:sp>
      <p:sp>
        <p:nvSpPr>
          <p:cNvPr id="8" name="Slide Number Placeholder 5"/>
          <p:cNvSpPr>
            <a:spLocks noGrp="1"/>
          </p:cNvSpPr>
          <p:nvPr>
            <p:ph type="sldNum" sz="quarter" idx="15"/>
          </p:nvPr>
        </p:nvSpPr>
        <p:spPr/>
        <p:txBody>
          <a:bodyPr/>
          <a:lstStyle>
            <a:lvl1pPr>
              <a:defRPr smtClean="0">
                <a:solidFill>
                  <a:schemeClr val="bg1"/>
                </a:solidFill>
              </a:defRPr>
            </a:lvl1pPr>
          </a:lstStyle>
          <a:p>
            <a:pPr>
              <a:defRPr/>
            </a:pPr>
            <a:fld id="{852C851E-4DAA-4889-BA63-52406C898F42}"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1443757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2"/>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609600" y="6437315"/>
            <a:ext cx="109728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609601" y="6497640"/>
            <a:ext cx="2840567" cy="128177"/>
          </a:xfrm>
          <a:prstGeom prst="rect">
            <a:avLst/>
          </a:prstGeom>
          <a:noFill/>
        </p:spPr>
        <p:txBody>
          <a:bodyPr lIns="0" tIns="0" rIns="0" bIns="0">
            <a:spAutoFit/>
          </a:bodyPr>
          <a:lstStyle/>
          <a:p>
            <a:pPr eaLnBrk="1" fontAlgn="auto" hangingPunct="1">
              <a:spcBef>
                <a:spcPts val="0"/>
              </a:spcBef>
              <a:spcAft>
                <a:spcPts val="0"/>
              </a:spcAft>
              <a:defRPr/>
            </a:pPr>
            <a:r>
              <a:rPr lang="en-US" sz="833" b="1" cap="all" dirty="0">
                <a:solidFill>
                  <a:prstClr val="white"/>
                </a:solidFill>
                <a:latin typeface="Arial"/>
                <a:ea typeface="MS PGothic" panose="020B0600070205080204" pitchFamily="34" charset="-128"/>
              </a:rPr>
              <a:t>SAE INTERNATIONAL</a:t>
            </a:r>
          </a:p>
        </p:txBody>
      </p:sp>
      <p:sp>
        <p:nvSpPr>
          <p:cNvPr id="5" name="Freeform 8"/>
          <p:cNvSpPr/>
          <p:nvPr userDrawn="1"/>
        </p:nvSpPr>
        <p:spPr>
          <a:xfrm>
            <a:off x="613833" y="576265"/>
            <a:ext cx="10972800" cy="5519737"/>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 name="connsiteX0" fmla="*/ 7950394 w 8229600"/>
              <a:gd name="connsiteY0" fmla="*/ 4139231 h 4139231"/>
              <a:gd name="connsiteX1" fmla="*/ 8229600 w 8229600"/>
              <a:gd name="connsiteY1" fmla="*/ 386395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863951"/>
                </a:lnTo>
                <a:cubicBezTo>
                  <a:pt x="8227273" y="2633117"/>
                  <a:pt x="8224947" y="1230834"/>
                  <a:pt x="8222620" y="0"/>
                </a:cubicBezTo>
                <a:lnTo>
                  <a:pt x="0" y="0"/>
                </a:lnTo>
                <a:lnTo>
                  <a:pt x="0" y="4139231"/>
                </a:lnTo>
                <a:lnTo>
                  <a:pt x="7950394" y="4139231"/>
                </a:ln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10" name="Text Placeholder 9"/>
          <p:cNvSpPr>
            <a:spLocks noGrp="1"/>
          </p:cNvSpPr>
          <p:nvPr>
            <p:ph type="body" sz="quarter" idx="13"/>
          </p:nvPr>
        </p:nvSpPr>
        <p:spPr>
          <a:xfrm>
            <a:off x="1016000" y="876299"/>
            <a:ext cx="10160000" cy="4572000"/>
          </a:xfrm>
          <a:prstGeom prst="rect">
            <a:avLst/>
          </a:prstGeom>
        </p:spPr>
        <p:txBody>
          <a:bodyPr>
            <a:noAutofit/>
          </a:bodyPr>
          <a:lstStyle>
            <a:lvl1pPr marL="0" indent="0">
              <a:lnSpc>
                <a:spcPct val="100000"/>
              </a:lnSpc>
              <a:spcBef>
                <a:spcPts val="0"/>
              </a:spcBef>
              <a:spcAft>
                <a:spcPts val="0"/>
              </a:spcAft>
              <a:buFontTx/>
              <a:buNone/>
              <a:defRPr sz="3667" b="1" cap="all" baseline="0">
                <a:solidFill>
                  <a:schemeClr val="bg1"/>
                </a:solidFill>
                <a:latin typeface="+mj-lt"/>
              </a:defRPr>
            </a:lvl1pPr>
            <a:lvl2pPr marL="0" indent="0">
              <a:lnSpc>
                <a:spcPct val="100000"/>
              </a:lnSpc>
              <a:spcBef>
                <a:spcPts val="0"/>
              </a:spcBef>
              <a:buFontTx/>
              <a:buNone/>
              <a:defRPr sz="3667" b="0">
                <a:solidFill>
                  <a:schemeClr val="bg1"/>
                </a:solidFill>
              </a:defRPr>
            </a:lvl2pPr>
            <a:lvl3pPr marL="0" indent="0">
              <a:lnSpc>
                <a:spcPct val="100000"/>
              </a:lnSpc>
              <a:spcBef>
                <a:spcPts val="0"/>
              </a:spcBef>
              <a:buFontTx/>
              <a:buNone/>
              <a:defRPr sz="3667" b="0">
                <a:solidFill>
                  <a:schemeClr val="bg1"/>
                </a:solidFill>
              </a:defRPr>
            </a:lvl3pPr>
            <a:lvl4pPr marL="0" indent="0">
              <a:lnSpc>
                <a:spcPct val="100000"/>
              </a:lnSpc>
              <a:spcBef>
                <a:spcPts val="0"/>
              </a:spcBef>
              <a:buFontTx/>
              <a:buNone/>
              <a:defRPr sz="3667" b="0">
                <a:solidFill>
                  <a:schemeClr val="bg1"/>
                </a:solidFill>
              </a:defRPr>
            </a:lvl4pPr>
            <a:lvl5pPr marL="0" indent="0">
              <a:lnSpc>
                <a:spcPct val="100000"/>
              </a:lnSpc>
              <a:spcBef>
                <a:spcPts val="0"/>
              </a:spcBef>
              <a:buFontTx/>
              <a:buNone/>
              <a:defRPr sz="3667" b="0">
                <a:solidFill>
                  <a:schemeClr val="bg1"/>
                </a:solidFill>
              </a:defRPr>
            </a:lvl5pPr>
            <a:lvl6pPr marL="0" indent="0">
              <a:lnSpc>
                <a:spcPct val="100000"/>
              </a:lnSpc>
              <a:spcBef>
                <a:spcPts val="0"/>
              </a:spcBef>
              <a:buFontTx/>
              <a:buNone/>
              <a:defRPr sz="3667" b="0">
                <a:solidFill>
                  <a:schemeClr val="bg1"/>
                </a:solidFill>
              </a:defRPr>
            </a:lvl6pPr>
            <a:lvl7pPr marL="0" indent="0">
              <a:lnSpc>
                <a:spcPct val="100000"/>
              </a:lnSpc>
              <a:spcBef>
                <a:spcPts val="0"/>
              </a:spcBef>
              <a:buFontTx/>
              <a:buNone/>
              <a:defRPr sz="3667" b="0">
                <a:solidFill>
                  <a:schemeClr val="bg1"/>
                </a:solidFill>
              </a:defRPr>
            </a:lvl7pPr>
            <a:lvl8pPr marL="0" indent="0">
              <a:lnSpc>
                <a:spcPct val="100000"/>
              </a:lnSpc>
              <a:spcBef>
                <a:spcPts val="0"/>
              </a:spcBef>
              <a:buFontTx/>
              <a:buNone/>
              <a:defRPr sz="3667" b="0">
                <a:solidFill>
                  <a:schemeClr val="bg1"/>
                </a:solidFill>
              </a:defRPr>
            </a:lvl8pPr>
            <a:lvl9pPr marL="0" indent="0">
              <a:lnSpc>
                <a:spcPct val="100000"/>
              </a:lnSpc>
              <a:spcBef>
                <a:spcPts val="0"/>
              </a:spcBef>
              <a:buFontTx/>
              <a:buNone/>
              <a:defRPr sz="3667" b="0">
                <a:solidFill>
                  <a:schemeClr val="bg1"/>
                </a:solidFill>
              </a:defRPr>
            </a:lvl9pPr>
          </a:lstStyle>
          <a:p>
            <a:pPr lvl="0"/>
            <a:r>
              <a:rPr lang="en-US"/>
              <a:t>Click to edit Master text styles</a:t>
            </a:r>
          </a:p>
          <a:p>
            <a:pPr lvl="1"/>
            <a:r>
              <a:rPr lang="en-US"/>
              <a:t>Second level</a:t>
            </a:r>
          </a:p>
        </p:txBody>
      </p:sp>
      <p:sp>
        <p:nvSpPr>
          <p:cNvPr id="6" name="Footer Placeholder 4"/>
          <p:cNvSpPr>
            <a:spLocks noGrp="1"/>
          </p:cNvSpPr>
          <p:nvPr>
            <p:ph type="ftr" sz="quarter" idx="14"/>
          </p:nvPr>
        </p:nvSpPr>
        <p:spPr/>
        <p:txBody>
          <a:bodyPr/>
          <a:lstStyle>
            <a:lvl1pPr>
              <a:defRPr>
                <a:solidFill>
                  <a:schemeClr val="bg1"/>
                </a:solidFill>
              </a:defRPr>
            </a:lvl1pPr>
          </a:lstStyle>
          <a:p>
            <a:pPr>
              <a:defRPr/>
            </a:pPr>
            <a:r>
              <a:rPr lang="en-US" dirty="0">
                <a:solidFill>
                  <a:prstClr val="white"/>
                </a:solidFill>
              </a:rPr>
              <a:t>Paper # (if applicable)</a:t>
            </a:r>
          </a:p>
        </p:txBody>
      </p:sp>
      <p:sp>
        <p:nvSpPr>
          <p:cNvPr id="7" name="Slide Number Placeholder 5"/>
          <p:cNvSpPr>
            <a:spLocks noGrp="1"/>
          </p:cNvSpPr>
          <p:nvPr>
            <p:ph type="sldNum" sz="quarter" idx="15"/>
          </p:nvPr>
        </p:nvSpPr>
        <p:spPr/>
        <p:txBody>
          <a:bodyPr/>
          <a:lstStyle>
            <a:lvl1pPr>
              <a:defRPr smtClean="0">
                <a:solidFill>
                  <a:schemeClr val="bg1"/>
                </a:solidFill>
              </a:defRPr>
            </a:lvl1pPr>
          </a:lstStyle>
          <a:p>
            <a:pPr>
              <a:defRPr/>
            </a:pPr>
            <a:fld id="{9A2C5214-D75F-4BF3-BE59-0C429E780641}"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7716707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2"/>
        </a:solidFill>
        <a:effectLst/>
      </p:bgPr>
    </p:bg>
    <p:spTree>
      <p:nvGrpSpPr>
        <p:cNvPr id="1" name=""/>
        <p:cNvGrpSpPr/>
        <p:nvPr/>
      </p:nvGrpSpPr>
      <p:grpSpPr>
        <a:xfrm>
          <a:off x="0" y="0"/>
          <a:ext cx="0" cy="0"/>
          <a:chOff x="0" y="0"/>
          <a:chExt cx="0" cy="0"/>
        </a:xfrm>
      </p:grpSpPr>
      <p:sp>
        <p:nvSpPr>
          <p:cNvPr id="4" name="Freeform 6"/>
          <p:cNvSpPr/>
          <p:nvPr userDrawn="1"/>
        </p:nvSpPr>
        <p:spPr bwMode="hidden">
          <a:xfrm>
            <a:off x="0" y="546100"/>
            <a:ext cx="12192000" cy="6311900"/>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 name="connsiteX0" fmla="*/ 0 w 9144000"/>
              <a:gd name="connsiteY0" fmla="*/ 4847753 h 4847753"/>
              <a:gd name="connsiteX1" fmla="*/ 9144000 w 9144000"/>
              <a:gd name="connsiteY1" fmla="*/ 4847753 h 4847753"/>
              <a:gd name="connsiteX2" fmla="*/ 9144000 w 9144000"/>
              <a:gd name="connsiteY2" fmla="*/ 0 h 4847753"/>
              <a:gd name="connsiteX3" fmla="*/ 9135572 w 9144000"/>
              <a:gd name="connsiteY3" fmla="*/ 115627 h 4847753"/>
              <a:gd name="connsiteX4" fmla="*/ 8872396 w 9144000"/>
              <a:gd name="connsiteY4" fmla="*/ 464744 h 4847753"/>
              <a:gd name="connsiteX5" fmla="*/ 0 w 9144000"/>
              <a:gd name="connsiteY5" fmla="*/ 463205 h 4847753"/>
              <a:gd name="connsiteX6" fmla="*/ 0 w 9144000"/>
              <a:gd name="connsiteY6" fmla="*/ 4847753 h 4847753"/>
              <a:gd name="connsiteX0" fmla="*/ 0 w 9144000"/>
              <a:gd name="connsiteY0" fmla="*/ 4733453 h 4733453"/>
              <a:gd name="connsiteX1" fmla="*/ 9144000 w 9144000"/>
              <a:gd name="connsiteY1" fmla="*/ 4733453 h 4733453"/>
              <a:gd name="connsiteX2" fmla="*/ 9144000 w 9144000"/>
              <a:gd name="connsiteY2" fmla="*/ 0 h 4733453"/>
              <a:gd name="connsiteX3" fmla="*/ 9135572 w 9144000"/>
              <a:gd name="connsiteY3" fmla="*/ 1327 h 4733453"/>
              <a:gd name="connsiteX4" fmla="*/ 8872396 w 9144000"/>
              <a:gd name="connsiteY4" fmla="*/ 350444 h 4733453"/>
              <a:gd name="connsiteX5" fmla="*/ 0 w 9144000"/>
              <a:gd name="connsiteY5" fmla="*/ 348905 h 4733453"/>
              <a:gd name="connsiteX6" fmla="*/ 0 w 9144000"/>
              <a:gd name="connsiteY6" fmla="*/ 4733453 h 4733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4733453">
                <a:moveTo>
                  <a:pt x="0" y="4733453"/>
                </a:moveTo>
                <a:lnTo>
                  <a:pt x="9144000" y="4733453"/>
                </a:lnTo>
                <a:lnTo>
                  <a:pt x="9144000" y="0"/>
                </a:lnTo>
                <a:lnTo>
                  <a:pt x="9135572" y="1327"/>
                </a:lnTo>
                <a:lnTo>
                  <a:pt x="8872396" y="350444"/>
                </a:lnTo>
                <a:lnTo>
                  <a:pt x="0" y="348905"/>
                </a:lnTo>
                <a:lnTo>
                  <a:pt x="0" y="47334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eaLnBrk="1" fontAlgn="auto" hangingPunct="1">
              <a:spcBef>
                <a:spcPts val="0"/>
              </a:spcBef>
              <a:spcAft>
                <a:spcPts val="0"/>
              </a:spcAft>
              <a:defRPr/>
            </a:pPr>
            <a:endParaRPr lang="en-US" sz="1500" dirty="0">
              <a:solidFill>
                <a:prstClr val="white"/>
              </a:solidFill>
            </a:endParaRPr>
          </a:p>
        </p:txBody>
      </p:sp>
      <p:sp>
        <p:nvSpPr>
          <p:cNvPr id="3" name="Content Placeholder 2"/>
          <p:cNvSpPr>
            <a:spLocks noGrp="1"/>
          </p:cNvSpPr>
          <p:nvPr>
            <p:ph idx="1"/>
          </p:nvPr>
        </p:nvSpPr>
        <p:spPr>
          <a:xfrm>
            <a:off x="609600" y="1214965"/>
            <a:ext cx="10972800" cy="4876800"/>
          </a:xfrm>
          <a:prstGeom prst="rect">
            <a:avLst/>
          </a:prstGeom>
        </p:spPr>
        <p:txBody>
          <a:bodyPr/>
          <a:lstStyle>
            <a:lvl1pPr marL="193138" indent="-193138">
              <a:lnSpc>
                <a:spcPct val="90000"/>
              </a:lnSpc>
              <a:spcBef>
                <a:spcPts val="1250"/>
              </a:spcBef>
              <a:spcAft>
                <a:spcPts val="0"/>
              </a:spcAft>
              <a:buFont typeface="Arial" panose="020B0604020202020204" pitchFamily="34" charset="0"/>
              <a:buChar char="•"/>
              <a:defRPr sz="2667" b="0"/>
            </a:lvl1pPr>
            <a:lvl2pPr marL="428608" indent="-235470">
              <a:lnSpc>
                <a:spcPct val="90000"/>
              </a:lnSpc>
              <a:spcBef>
                <a:spcPts val="750"/>
              </a:spcBef>
              <a:spcAft>
                <a:spcPts val="0"/>
              </a:spcAft>
              <a:buFont typeface="Arial" panose="020B0604020202020204" pitchFamily="34" charset="0"/>
              <a:buChar char="–"/>
              <a:defRPr sz="2083"/>
            </a:lvl2pPr>
            <a:lvl3pPr marL="174618" indent="-174618">
              <a:buFont typeface="Arial" panose="020B0604020202020204" pitchFamily="34" charset="0"/>
              <a:buChar char="–"/>
              <a:defRPr/>
            </a:lvl3pPr>
            <a:lvl4pPr marL="568831" indent="-140224">
              <a:lnSpc>
                <a:spcPct val="90000"/>
              </a:lnSpc>
              <a:spcBef>
                <a:spcPts val="500"/>
              </a:spcBef>
              <a:spcAft>
                <a:spcPts val="0"/>
              </a:spcAft>
              <a:buFont typeface="Arial" panose="020B0604020202020204" pitchFamily="34" charset="0"/>
              <a:buChar char="–"/>
              <a:defRPr sz="1750"/>
            </a:lvl4pPr>
            <a:lvl5pPr marL="718315" indent="-149484">
              <a:lnSpc>
                <a:spcPct val="90000"/>
              </a:lnSpc>
              <a:spcBef>
                <a:spcPts val="250"/>
              </a:spcBef>
              <a:spcAft>
                <a:spcPts val="0"/>
              </a:spcAft>
              <a:buFont typeface="Arial" panose="020B0604020202020204" pitchFamily="34" charset="0"/>
              <a:buChar char="–"/>
              <a:defRPr sz="1500"/>
            </a:lvl5pPr>
            <a:lvl6pPr marL="858539" indent="-140224">
              <a:lnSpc>
                <a:spcPct val="90000"/>
              </a:lnSpc>
              <a:spcBef>
                <a:spcPts val="250"/>
              </a:spcBef>
              <a:spcAft>
                <a:spcPts val="0"/>
              </a:spcAft>
              <a:defRPr sz="1250"/>
            </a:lvl6pPr>
          </a:lstStyle>
          <a:p>
            <a:pPr lvl="0"/>
            <a:r>
              <a:rPr lang="en-US" dirty="0"/>
              <a:t>Click to edit Master text </a:t>
            </a:r>
            <a:r>
              <a:rPr lang="en-US" dirty="0" smtClean="0"/>
              <a:t>styles</a:t>
            </a:r>
          </a:p>
          <a:p>
            <a:pPr lvl="1"/>
            <a:r>
              <a:rPr lang="en-US" dirty="0" smtClean="0"/>
              <a:t>Second level</a:t>
            </a:r>
          </a:p>
          <a:p>
            <a:pPr lvl="3"/>
            <a:r>
              <a:rPr lang="en-US" dirty="0" smtClean="0"/>
              <a:t>Third </a:t>
            </a:r>
            <a:r>
              <a:rPr lang="en-US" dirty="0"/>
              <a:t>level</a:t>
            </a:r>
          </a:p>
          <a:p>
            <a:pPr lvl="4"/>
            <a:r>
              <a:rPr lang="en-US" dirty="0"/>
              <a:t>Fourth level</a:t>
            </a:r>
          </a:p>
          <a:p>
            <a:pPr lvl="5"/>
            <a:r>
              <a:rPr lang="en-US" dirty="0"/>
              <a:t>Fifth level</a:t>
            </a:r>
          </a:p>
        </p:txBody>
      </p:sp>
      <p:sp>
        <p:nvSpPr>
          <p:cNvPr id="10" name="Title 1"/>
          <p:cNvSpPr>
            <a:spLocks noGrp="1"/>
          </p:cNvSpPr>
          <p:nvPr>
            <p:ph type="title"/>
          </p:nvPr>
        </p:nvSpPr>
        <p:spPr>
          <a:xfrm>
            <a:off x="609600" y="340530"/>
            <a:ext cx="10972800" cy="670560"/>
          </a:xfrm>
          <a:prstGeom prst="rect">
            <a:avLst/>
          </a:prstGeom>
        </p:spPr>
        <p:txBody>
          <a:bodyPr anchor="b" anchorCtr="0"/>
          <a:lstStyle>
            <a:lvl1pPr>
              <a:lnSpc>
                <a:spcPct val="90000"/>
              </a:lnSpc>
              <a:defRPr sz="3333"/>
            </a:lvl1pPr>
          </a:lstStyle>
          <a:p>
            <a:r>
              <a:rPr lang="en-US" dirty="0"/>
              <a:t>Click to edit Master title style</a:t>
            </a:r>
          </a:p>
        </p:txBody>
      </p:sp>
    </p:spTree>
    <p:extLst>
      <p:ext uri="{BB962C8B-B14F-4D97-AF65-F5344CB8AC3E}">
        <p14:creationId xmlns:p14="http://schemas.microsoft.com/office/powerpoint/2010/main" val="40450575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png"/><Relationship Id="rId5" Type="http://schemas.openxmlformats.org/officeDocument/2006/relationships/slideLayout" Target="../slideLayouts/slideLayout18.xml"/><Relationship Id="rId10" Type="http://schemas.openxmlformats.org/officeDocument/2006/relationships/image" Target="../media/image3.jp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28600"/>
            <a:ext cx="10998200" cy="7048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027" name="Rectangle 3"/>
          <p:cNvSpPr>
            <a:spLocks noGrp="1" noChangeArrowheads="1"/>
          </p:cNvSpPr>
          <p:nvPr>
            <p:ph type="body" idx="1"/>
          </p:nvPr>
        </p:nvSpPr>
        <p:spPr bwMode="auto">
          <a:xfrm>
            <a:off x="304800" y="1295400"/>
            <a:ext cx="109982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8" r:id="rId3"/>
    <p:sldLayoutId id="2147483679" r:id="rId4"/>
  </p:sldLayoutIdLst>
  <p:timing>
    <p:tnLst>
      <p:par>
        <p:cTn id="1" dur="indefinite" restart="never" nodeType="tmRoot"/>
      </p:par>
    </p:tnLst>
  </p:timing>
  <p:txStyles>
    <p:titleStyle>
      <a:lvl1pPr algn="l" rtl="0" eaLnBrk="0" fontAlgn="base" hangingPunct="0">
        <a:lnSpc>
          <a:spcPct val="88000"/>
        </a:lnSpc>
        <a:spcBef>
          <a:spcPct val="0"/>
        </a:spcBef>
        <a:spcAft>
          <a:spcPct val="0"/>
        </a:spcAft>
        <a:defRPr sz="2800" b="1" i="1">
          <a:solidFill>
            <a:schemeClr val="tx2"/>
          </a:solidFill>
          <a:latin typeface="+mj-lt"/>
          <a:ea typeface="+mj-ea"/>
          <a:cs typeface="+mj-cs"/>
        </a:defRPr>
      </a:lvl1pPr>
      <a:lvl2pPr algn="l" rtl="0" eaLnBrk="0" fontAlgn="base" hangingPunct="0">
        <a:lnSpc>
          <a:spcPct val="88000"/>
        </a:lnSpc>
        <a:spcBef>
          <a:spcPct val="0"/>
        </a:spcBef>
        <a:spcAft>
          <a:spcPct val="0"/>
        </a:spcAft>
        <a:defRPr sz="2800" b="1" i="1">
          <a:solidFill>
            <a:schemeClr val="tx2"/>
          </a:solidFill>
          <a:latin typeface="Times New Roman" charset="0"/>
        </a:defRPr>
      </a:lvl2pPr>
      <a:lvl3pPr algn="l" rtl="0" eaLnBrk="0" fontAlgn="base" hangingPunct="0">
        <a:lnSpc>
          <a:spcPct val="88000"/>
        </a:lnSpc>
        <a:spcBef>
          <a:spcPct val="0"/>
        </a:spcBef>
        <a:spcAft>
          <a:spcPct val="0"/>
        </a:spcAft>
        <a:defRPr sz="2800" b="1" i="1">
          <a:solidFill>
            <a:schemeClr val="tx2"/>
          </a:solidFill>
          <a:latin typeface="Times New Roman" charset="0"/>
        </a:defRPr>
      </a:lvl3pPr>
      <a:lvl4pPr algn="l" rtl="0" eaLnBrk="0" fontAlgn="base" hangingPunct="0">
        <a:lnSpc>
          <a:spcPct val="88000"/>
        </a:lnSpc>
        <a:spcBef>
          <a:spcPct val="0"/>
        </a:spcBef>
        <a:spcAft>
          <a:spcPct val="0"/>
        </a:spcAft>
        <a:defRPr sz="2800" b="1" i="1">
          <a:solidFill>
            <a:schemeClr val="tx2"/>
          </a:solidFill>
          <a:latin typeface="Times New Roman" charset="0"/>
        </a:defRPr>
      </a:lvl4pPr>
      <a:lvl5pPr algn="l" rtl="0" eaLnBrk="0" fontAlgn="base" hangingPunct="0">
        <a:lnSpc>
          <a:spcPct val="88000"/>
        </a:lnSpc>
        <a:spcBef>
          <a:spcPct val="0"/>
        </a:spcBef>
        <a:spcAft>
          <a:spcPct val="0"/>
        </a:spcAft>
        <a:defRPr sz="2800" b="1" i="1">
          <a:solidFill>
            <a:schemeClr val="tx2"/>
          </a:solidFill>
          <a:latin typeface="Times New Roman" charset="0"/>
        </a:defRPr>
      </a:lvl5pPr>
      <a:lvl6pPr marL="457200" algn="l" rtl="0" eaLnBrk="0" fontAlgn="base" hangingPunct="0">
        <a:lnSpc>
          <a:spcPct val="88000"/>
        </a:lnSpc>
        <a:spcBef>
          <a:spcPct val="0"/>
        </a:spcBef>
        <a:spcAft>
          <a:spcPct val="0"/>
        </a:spcAft>
        <a:defRPr sz="2800" b="1" i="1">
          <a:solidFill>
            <a:schemeClr val="tx2"/>
          </a:solidFill>
          <a:latin typeface="Times New Roman" charset="0"/>
        </a:defRPr>
      </a:lvl6pPr>
      <a:lvl7pPr marL="914400" algn="l" rtl="0" eaLnBrk="0" fontAlgn="base" hangingPunct="0">
        <a:lnSpc>
          <a:spcPct val="88000"/>
        </a:lnSpc>
        <a:spcBef>
          <a:spcPct val="0"/>
        </a:spcBef>
        <a:spcAft>
          <a:spcPct val="0"/>
        </a:spcAft>
        <a:defRPr sz="2800" b="1" i="1">
          <a:solidFill>
            <a:schemeClr val="tx2"/>
          </a:solidFill>
          <a:latin typeface="Times New Roman" charset="0"/>
        </a:defRPr>
      </a:lvl7pPr>
      <a:lvl8pPr marL="1371600" algn="l" rtl="0" eaLnBrk="0" fontAlgn="base" hangingPunct="0">
        <a:lnSpc>
          <a:spcPct val="88000"/>
        </a:lnSpc>
        <a:spcBef>
          <a:spcPct val="0"/>
        </a:spcBef>
        <a:spcAft>
          <a:spcPct val="0"/>
        </a:spcAft>
        <a:defRPr sz="2800" b="1" i="1">
          <a:solidFill>
            <a:schemeClr val="tx2"/>
          </a:solidFill>
          <a:latin typeface="Times New Roman" charset="0"/>
        </a:defRPr>
      </a:lvl8pPr>
      <a:lvl9pPr marL="1828800" algn="l" rtl="0" eaLnBrk="0" fontAlgn="base" hangingPunct="0">
        <a:lnSpc>
          <a:spcPct val="88000"/>
        </a:lnSpc>
        <a:spcBef>
          <a:spcPct val="0"/>
        </a:spcBef>
        <a:spcAft>
          <a:spcPct val="0"/>
        </a:spcAft>
        <a:defRPr sz="2800" b="1" i="1">
          <a:solidFill>
            <a:schemeClr val="tx2"/>
          </a:solidFill>
          <a:latin typeface="Times New Roman" charset="0"/>
        </a:defRPr>
      </a:lvl9pPr>
    </p:titleStyle>
    <p:bodyStyle>
      <a:lvl1pPr marL="285750" indent="-285750" algn="l" rtl="0" eaLnBrk="0" fontAlgn="base" hangingPunct="0">
        <a:lnSpc>
          <a:spcPct val="88000"/>
        </a:lnSpc>
        <a:spcBef>
          <a:spcPct val="50000"/>
        </a:spcBef>
        <a:spcAft>
          <a:spcPct val="0"/>
        </a:spcAft>
        <a:buFont typeface="Monotype Sorts" pitchFamily="2" charset="2"/>
        <a:buChar char="q"/>
        <a:defRPr b="1">
          <a:solidFill>
            <a:schemeClr val="tx1"/>
          </a:solidFill>
          <a:latin typeface="+mn-lt"/>
          <a:ea typeface="+mn-ea"/>
          <a:cs typeface="+mn-cs"/>
        </a:defRPr>
      </a:lvl1pPr>
      <a:lvl2pPr marL="628650" indent="-228600" algn="l" rtl="0" eaLnBrk="0" fontAlgn="base" hangingPunct="0">
        <a:lnSpc>
          <a:spcPct val="88000"/>
        </a:lnSpc>
        <a:spcBef>
          <a:spcPct val="50000"/>
        </a:spcBef>
        <a:spcAft>
          <a:spcPct val="0"/>
        </a:spcAft>
        <a:buChar char="•"/>
        <a:defRPr>
          <a:solidFill>
            <a:schemeClr val="tx1"/>
          </a:solidFill>
          <a:latin typeface="+mn-lt"/>
        </a:defRPr>
      </a:lvl2pPr>
      <a:lvl3pPr marL="971550" indent="-228600" algn="l" rtl="0" eaLnBrk="0" fontAlgn="base" hangingPunct="0">
        <a:lnSpc>
          <a:spcPct val="88000"/>
        </a:lnSpc>
        <a:spcBef>
          <a:spcPct val="50000"/>
        </a:spcBef>
        <a:spcAft>
          <a:spcPct val="0"/>
        </a:spcAft>
        <a:buChar char="–"/>
        <a:defRPr>
          <a:solidFill>
            <a:schemeClr val="tx1"/>
          </a:solidFill>
          <a:latin typeface="+mn-lt"/>
        </a:defRPr>
      </a:lvl3pPr>
      <a:lvl4pPr marL="1257300" indent="-171450" algn="l" rtl="0" eaLnBrk="0" fontAlgn="base" hangingPunct="0">
        <a:lnSpc>
          <a:spcPct val="88000"/>
        </a:lnSpc>
        <a:spcBef>
          <a:spcPct val="50000"/>
        </a:spcBef>
        <a:spcAft>
          <a:spcPct val="0"/>
        </a:spcAft>
        <a:buSzPct val="75000"/>
        <a:buFont typeface="Wingdings" pitchFamily="2" charset="2"/>
        <a:buChar char="§"/>
        <a:defRPr>
          <a:solidFill>
            <a:schemeClr val="tx1"/>
          </a:solidFill>
          <a:latin typeface="+mn-lt"/>
        </a:defRPr>
      </a:lvl4pPr>
      <a:lvl5pPr marL="15430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5pPr>
      <a:lvl6pPr marL="20002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6pPr>
      <a:lvl7pPr marL="24574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7pPr>
      <a:lvl8pPr marL="29146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8pPr>
      <a:lvl9pPr marL="33718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328584" y="6497638"/>
            <a:ext cx="3860800" cy="171450"/>
          </a:xfrm>
          <a:prstGeom prst="rect">
            <a:avLst/>
          </a:prstGeom>
        </p:spPr>
        <p:txBody>
          <a:bodyPr vert="horz" lIns="0" tIns="0" rIns="0" bIns="0" rtlCol="0" anchor="b" anchorCtr="0"/>
          <a:lstStyle>
            <a:lvl1pPr algn="l" eaLnBrk="1" fontAlgn="auto" hangingPunct="1">
              <a:spcBef>
                <a:spcPts val="0"/>
              </a:spcBef>
              <a:spcAft>
                <a:spcPts val="0"/>
              </a:spcAft>
              <a:defRPr sz="833" b="0">
                <a:solidFill>
                  <a:schemeClr val="tx1"/>
                </a:solidFill>
                <a:latin typeface="+mj-lt"/>
                <a:ea typeface="+mn-ea"/>
                <a:cs typeface="+mn-cs"/>
              </a:defRPr>
            </a:lvl1pPr>
          </a:lstStyle>
          <a:p>
            <a:pPr>
              <a:defRPr/>
            </a:pPr>
            <a:r>
              <a:rPr lang="en-US" dirty="0">
                <a:solidFill>
                  <a:prstClr val="black"/>
                </a:solidFill>
              </a:rPr>
              <a:t>Paper # (if applicable)</a:t>
            </a:r>
          </a:p>
        </p:txBody>
      </p:sp>
      <p:sp>
        <p:nvSpPr>
          <p:cNvPr id="6" name="Slide Number Placeholder 5"/>
          <p:cNvSpPr>
            <a:spLocks noGrp="1"/>
          </p:cNvSpPr>
          <p:nvPr>
            <p:ph type="sldNum" sz="quarter" idx="4"/>
          </p:nvPr>
        </p:nvSpPr>
        <p:spPr>
          <a:xfrm>
            <a:off x="8737600" y="6497638"/>
            <a:ext cx="2844800" cy="171450"/>
          </a:xfrm>
          <a:prstGeom prst="rect">
            <a:avLst/>
          </a:prstGeom>
        </p:spPr>
        <p:txBody>
          <a:bodyPr vert="horz" wrap="square" lIns="0" tIns="0" rIns="0" bIns="0" numCol="1" anchor="b" anchorCtr="0" compatLnSpc="1">
            <a:prstTxWarp prst="textNoShape">
              <a:avLst/>
            </a:prstTxWarp>
          </a:bodyPr>
          <a:lstStyle>
            <a:lvl1pPr algn="r" eaLnBrk="1" hangingPunct="1">
              <a:defRPr sz="833" smtClean="0"/>
            </a:lvl1pPr>
          </a:lstStyle>
          <a:p>
            <a:pPr>
              <a:defRPr/>
            </a:pPr>
            <a:fld id="{649A117F-7545-4745-B65B-FF0D1639E064}" type="slidenum">
              <a:rPr lang="en-US" altLang="en-US">
                <a:solidFill>
                  <a:prstClr val="black"/>
                </a:solidFill>
                <a:latin typeface="Arial" panose="020B0604020202020204" pitchFamily="34" charset="0"/>
                <a:ea typeface="MS PGothic" panose="020B0600070205080204" pitchFamily="34" charset="-128"/>
              </a:rPr>
              <a:pPr>
                <a:defRPr/>
              </a:pPr>
              <a:t>‹#›</a:t>
            </a:fld>
            <a:endParaRPr lang="en-US" alt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27391336"/>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Lst>
  <p:timing>
    <p:tnLst>
      <p:par>
        <p:cTn id="1" dur="indefinite" restart="never" nodeType="tmRoot"/>
      </p:par>
    </p:tnLst>
  </p:timing>
  <p:hf hdr="0" dt="0"/>
  <p:txStyles>
    <p:titleStyle>
      <a:lvl1pPr algn="l" rtl="0" eaLnBrk="0" fontAlgn="base" hangingPunct="0">
        <a:spcBef>
          <a:spcPct val="0"/>
        </a:spcBef>
        <a:spcAft>
          <a:spcPct val="0"/>
        </a:spcAft>
        <a:defRPr b="1" kern="1200">
          <a:solidFill>
            <a:schemeClr val="bg1"/>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b="1">
          <a:solidFill>
            <a:schemeClr val="bg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b="1">
          <a:solidFill>
            <a:schemeClr val="bg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b="1">
          <a:solidFill>
            <a:schemeClr val="bg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b="1">
          <a:solidFill>
            <a:schemeClr val="bg1"/>
          </a:solidFill>
          <a:latin typeface="Arial" charset="0"/>
          <a:ea typeface="MS PGothic" panose="020B0600070205080204" pitchFamily="34" charset="-128"/>
          <a:cs typeface="ＭＳ Ｐゴシック" charset="0"/>
        </a:defRPr>
      </a:lvl5pPr>
      <a:lvl6pPr marL="457182" algn="l" rtl="0" fontAlgn="base">
        <a:spcBef>
          <a:spcPct val="0"/>
        </a:spcBef>
        <a:spcAft>
          <a:spcPct val="0"/>
        </a:spcAft>
        <a:defRPr b="1">
          <a:solidFill>
            <a:schemeClr val="bg1"/>
          </a:solidFill>
          <a:latin typeface="Arial" charset="0"/>
          <a:ea typeface="ＭＳ Ｐゴシック" charset="0"/>
          <a:cs typeface="ＭＳ Ｐゴシック" charset="0"/>
        </a:defRPr>
      </a:lvl6pPr>
      <a:lvl7pPr marL="914363" algn="l" rtl="0" fontAlgn="base">
        <a:spcBef>
          <a:spcPct val="0"/>
        </a:spcBef>
        <a:spcAft>
          <a:spcPct val="0"/>
        </a:spcAft>
        <a:defRPr b="1">
          <a:solidFill>
            <a:schemeClr val="bg1"/>
          </a:solidFill>
          <a:latin typeface="Arial" charset="0"/>
          <a:ea typeface="ＭＳ Ｐゴシック" charset="0"/>
          <a:cs typeface="ＭＳ Ｐゴシック" charset="0"/>
        </a:defRPr>
      </a:lvl7pPr>
      <a:lvl8pPr marL="1371545" algn="l" rtl="0" fontAlgn="base">
        <a:spcBef>
          <a:spcPct val="0"/>
        </a:spcBef>
        <a:spcAft>
          <a:spcPct val="0"/>
        </a:spcAft>
        <a:defRPr b="1">
          <a:solidFill>
            <a:schemeClr val="bg1"/>
          </a:solidFill>
          <a:latin typeface="Arial" charset="0"/>
          <a:ea typeface="ＭＳ Ｐゴシック" charset="0"/>
          <a:cs typeface="ＭＳ Ｐゴシック" charset="0"/>
        </a:defRPr>
      </a:lvl8pPr>
      <a:lvl9pPr marL="1828727" algn="l" rtl="0" fontAlgn="base">
        <a:spcBef>
          <a:spcPct val="0"/>
        </a:spcBef>
        <a:spcAft>
          <a:spcPct val="0"/>
        </a:spcAft>
        <a:defRPr b="1">
          <a:solidFill>
            <a:schemeClr val="bg1"/>
          </a:solidFill>
          <a:latin typeface="Arial" charset="0"/>
          <a:ea typeface="ＭＳ Ｐゴシック" charset="0"/>
          <a:cs typeface="ＭＳ Ｐゴシック" charset="0"/>
        </a:defRPr>
      </a:lvl9pPr>
    </p:titleStyle>
    <p:bodyStyle>
      <a:lvl1pPr marL="342886" indent="-342886" algn="l" rtl="0" eaLnBrk="0" fontAlgn="base" hangingPunct="0">
        <a:spcBef>
          <a:spcPct val="0"/>
        </a:spcBef>
        <a:spcAft>
          <a:spcPts val="400"/>
        </a:spcAft>
        <a:buFont typeface="Arial" panose="020B0604020202020204" pitchFamily="34" charset="0"/>
        <a:defRPr sz="1417" b="1" kern="1200">
          <a:solidFill>
            <a:schemeClr val="tx1"/>
          </a:solidFill>
          <a:latin typeface="+mj-lt"/>
          <a:ea typeface="MS PGothic" panose="020B0600070205080204" pitchFamily="34" charset="-128"/>
          <a:cs typeface="ＭＳ Ｐゴシック" charset="0"/>
        </a:defRPr>
      </a:lvl1pPr>
      <a:lvl2pPr marL="742920" indent="-285739" algn="l" rtl="0" eaLnBrk="0" fontAlgn="base" hangingPunct="0">
        <a:spcBef>
          <a:spcPct val="0"/>
        </a:spcBef>
        <a:spcAft>
          <a:spcPts val="400"/>
        </a:spcAft>
        <a:buFont typeface="Arial" panose="020B0604020202020204" pitchFamily="34" charset="0"/>
        <a:defRPr sz="1417" kern="1200">
          <a:solidFill>
            <a:schemeClr val="tx1"/>
          </a:solidFill>
          <a:latin typeface="+mn-lt"/>
          <a:ea typeface="MS PGothic" panose="020B0600070205080204" pitchFamily="34" charset="-128"/>
          <a:cs typeface="+mn-cs"/>
        </a:defRPr>
      </a:lvl2pPr>
      <a:lvl3pPr marL="174618" indent="-174618" algn="l" rtl="0" eaLnBrk="0" fontAlgn="base" hangingPunct="0">
        <a:spcBef>
          <a:spcPct val="0"/>
        </a:spcBef>
        <a:spcAft>
          <a:spcPts val="400"/>
        </a:spcAft>
        <a:buFont typeface="Arial" panose="020B0604020202020204" pitchFamily="34" charset="0"/>
        <a:buChar char="•"/>
        <a:defRPr sz="1417" kern="1200">
          <a:solidFill>
            <a:schemeClr val="tx1"/>
          </a:solidFill>
          <a:latin typeface="+mn-lt"/>
          <a:ea typeface="MS PGothic" panose="020B0600070205080204" pitchFamily="34" charset="-128"/>
          <a:cs typeface="+mn-cs"/>
        </a:defRPr>
      </a:lvl3pPr>
      <a:lvl4pPr marL="465120" indent="-233354" algn="l" rtl="0" eaLnBrk="0" fontAlgn="base" hangingPunct="0">
        <a:spcBef>
          <a:spcPct val="0"/>
        </a:spcBef>
        <a:spcAft>
          <a:spcPts val="400"/>
        </a:spcAft>
        <a:buFont typeface="Arial" panose="020B0604020202020204" pitchFamily="34" charset="0"/>
        <a:buChar char="–"/>
        <a:defRPr sz="1167" kern="1200">
          <a:solidFill>
            <a:schemeClr val="tx1"/>
          </a:solidFill>
          <a:latin typeface="+mn-lt"/>
          <a:ea typeface="MS PGothic" panose="020B0600070205080204" pitchFamily="34" charset="-128"/>
          <a:cs typeface="+mn-cs"/>
        </a:defRPr>
      </a:lvl4pPr>
      <a:lvl5pPr marL="682598" indent="-171443" algn="l" rtl="0" eaLnBrk="0" fontAlgn="base" hangingPunct="0">
        <a:spcBef>
          <a:spcPct val="0"/>
        </a:spcBef>
        <a:spcAft>
          <a:spcPts val="400"/>
        </a:spcAft>
        <a:buFont typeface="Arial" panose="020B0604020202020204" pitchFamily="34" charset="0"/>
        <a:buChar char="•"/>
        <a:defRPr sz="1167" kern="1200">
          <a:solidFill>
            <a:schemeClr val="tx1"/>
          </a:solidFill>
          <a:latin typeface="+mn-lt"/>
          <a:ea typeface="MS PGothic" panose="020B0600070205080204" pitchFamily="34" charset="-128"/>
          <a:cs typeface="+mn-cs"/>
        </a:defRPr>
      </a:lvl5pPr>
      <a:lvl6pPr marL="976274" indent="-231766" algn="l" defTabSz="914363" rtl="0" eaLnBrk="1" latinLnBrk="0" hangingPunct="1">
        <a:lnSpc>
          <a:spcPct val="100000"/>
        </a:lnSpc>
        <a:spcBef>
          <a:spcPts val="0"/>
        </a:spcBef>
        <a:spcAft>
          <a:spcPts val="400"/>
        </a:spcAft>
        <a:buFont typeface="Arial" pitchFamily="34" charset="0"/>
        <a:buChar char="–"/>
        <a:defRPr sz="1167" kern="1200">
          <a:solidFill>
            <a:schemeClr val="tx1"/>
          </a:solidFill>
          <a:latin typeface="+mn-lt"/>
          <a:ea typeface="+mn-ea"/>
          <a:cs typeface="+mn-cs"/>
        </a:defRPr>
      </a:lvl6pPr>
      <a:lvl7pPr marL="976274" indent="-231766" algn="l" defTabSz="914363" rtl="0" eaLnBrk="1" latinLnBrk="0" hangingPunct="1">
        <a:lnSpc>
          <a:spcPct val="100000"/>
        </a:lnSpc>
        <a:spcBef>
          <a:spcPts val="0"/>
        </a:spcBef>
        <a:spcAft>
          <a:spcPts val="400"/>
        </a:spcAft>
        <a:buFont typeface="Arial" pitchFamily="34" charset="0"/>
        <a:buChar char="–"/>
        <a:defRPr sz="1167" kern="1200">
          <a:solidFill>
            <a:schemeClr val="tx1"/>
          </a:solidFill>
          <a:latin typeface="+mn-lt"/>
          <a:ea typeface="+mn-ea"/>
          <a:cs typeface="+mn-cs"/>
        </a:defRPr>
      </a:lvl7pPr>
      <a:lvl8pPr marL="974686" indent="-230179" algn="l" defTabSz="914363" rtl="0" eaLnBrk="1" latinLnBrk="0" hangingPunct="1">
        <a:lnSpc>
          <a:spcPct val="100000"/>
        </a:lnSpc>
        <a:spcBef>
          <a:spcPts val="0"/>
        </a:spcBef>
        <a:spcAft>
          <a:spcPts val="400"/>
        </a:spcAft>
        <a:buFont typeface="Arial" pitchFamily="34" charset="0"/>
        <a:buChar char="–"/>
        <a:defRPr sz="1167" kern="1200">
          <a:solidFill>
            <a:schemeClr val="tx1"/>
          </a:solidFill>
          <a:latin typeface="+mn-lt"/>
          <a:ea typeface="+mn-ea"/>
          <a:cs typeface="+mn-cs"/>
        </a:defRPr>
      </a:lvl8pPr>
      <a:lvl9pPr marL="976274" indent="-231766" algn="l" defTabSz="914363" rtl="0" eaLnBrk="1" latinLnBrk="0" hangingPunct="1">
        <a:lnSpc>
          <a:spcPct val="100000"/>
        </a:lnSpc>
        <a:spcBef>
          <a:spcPts val="0"/>
        </a:spcBef>
        <a:spcAft>
          <a:spcPts val="400"/>
        </a:spcAft>
        <a:buFont typeface="Arial" pitchFamily="34" charset="0"/>
        <a:buChar char="–"/>
        <a:defRPr sz="1167"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582977" y="335280"/>
            <a:ext cx="11153575" cy="792480"/>
          </a:xfrm>
          <a:prstGeom prst="rect">
            <a:avLst/>
          </a:prstGeom>
        </p:spPr>
        <p:txBody>
          <a:bodyPr vert="horz" lIns="130622" tIns="65311" rIns="130622" bIns="65311" rtlCol="0" anchor="b"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7750577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iming>
    <p:tnLst>
      <p:par>
        <p:cTn id="1" dur="indefinite" restart="never" nodeType="tmRoot"/>
      </p:par>
    </p:tnLst>
  </p:timing>
  <p:hf sldNum="0" hdr="0" ftr="0" dt="0"/>
  <p:txStyles>
    <p:titleStyle>
      <a:lvl1pPr algn="l" defTabSz="1088473" rtl="0" eaLnBrk="1" latinLnBrk="0" hangingPunct="1">
        <a:lnSpc>
          <a:spcPct val="95000"/>
        </a:lnSpc>
        <a:spcBef>
          <a:spcPct val="0"/>
        </a:spcBef>
        <a:buNone/>
        <a:defRPr sz="4000" b="1" kern="1200" cap="all" baseline="0">
          <a:solidFill>
            <a:srgbClr val="0178A2"/>
          </a:solidFill>
          <a:latin typeface="+mj-lt"/>
          <a:ea typeface="+mj-ea"/>
          <a:cs typeface="+mj-cs"/>
        </a:defRPr>
      </a:lvl1pPr>
    </p:titleStyle>
    <p:bodyStyle>
      <a:lvl1pPr marL="408178" indent="-408178" algn="l" defTabSz="1088473" rtl="0" eaLnBrk="1" latinLnBrk="0" hangingPunct="1">
        <a:spcBef>
          <a:spcPts val="1083"/>
        </a:spcBef>
        <a:buSzPct val="85000"/>
        <a:buFontTx/>
        <a:buBlip>
          <a:blip r:embed="rId11"/>
        </a:buBlip>
        <a:defRPr sz="3167" kern="1200">
          <a:solidFill>
            <a:schemeClr val="tx1"/>
          </a:solidFill>
          <a:latin typeface="+mn-lt"/>
          <a:ea typeface="+mn-ea"/>
          <a:cs typeface="+mn-cs"/>
        </a:defRPr>
      </a:lvl1pPr>
      <a:lvl2pPr marL="665401" indent="-236793" algn="l" defTabSz="1088473" rtl="0" eaLnBrk="1" latinLnBrk="0" hangingPunct="1">
        <a:spcBef>
          <a:spcPts val="500"/>
        </a:spcBef>
        <a:buFont typeface="GM Sans Regular" panose="02000503000000000004" pitchFamily="2" charset="0"/>
        <a:buChar char="–"/>
        <a:defRPr sz="2583" kern="1200">
          <a:solidFill>
            <a:schemeClr val="tx1"/>
          </a:solidFill>
          <a:latin typeface="+mn-lt"/>
          <a:ea typeface="+mn-ea"/>
          <a:cs typeface="+mn-cs"/>
        </a:defRPr>
      </a:lvl2pPr>
      <a:lvl3pPr marL="858539" indent="-193138" algn="l" defTabSz="1088473" rtl="0" eaLnBrk="1" latinLnBrk="0" hangingPunct="1">
        <a:spcBef>
          <a:spcPts val="417"/>
        </a:spcBef>
        <a:buFont typeface="GM Sans Regular" panose="02000503000000000004" pitchFamily="2" charset="0"/>
        <a:buChar char="–"/>
        <a:defRPr sz="2083" kern="1200">
          <a:solidFill>
            <a:schemeClr val="tx1"/>
          </a:solidFill>
          <a:latin typeface="+mn-lt"/>
          <a:ea typeface="+mn-ea"/>
          <a:cs typeface="+mn-cs"/>
        </a:defRPr>
      </a:lvl3pPr>
      <a:lvl4pPr marL="1050354" indent="-191816" algn="l" defTabSz="1088473" rtl="0" eaLnBrk="1" latinLnBrk="0" hangingPunct="1">
        <a:spcBef>
          <a:spcPts val="250"/>
        </a:spcBef>
        <a:buFont typeface="GM Sans Regular" panose="02000503000000000004" pitchFamily="2" charset="0"/>
        <a:buChar char="–"/>
        <a:defRPr sz="1667" kern="1200">
          <a:solidFill>
            <a:schemeClr val="tx1"/>
          </a:solidFill>
          <a:latin typeface="+mn-lt"/>
          <a:ea typeface="+mn-ea"/>
          <a:cs typeface="+mn-cs"/>
        </a:defRPr>
      </a:lvl4pPr>
      <a:lvl5pPr marL="1235555" indent="-185201" algn="l" defTabSz="1088473" rtl="0" eaLnBrk="1" latinLnBrk="0" hangingPunct="1">
        <a:spcBef>
          <a:spcPts val="167"/>
        </a:spcBef>
        <a:buFont typeface="GM Sans Regular" panose="02000503000000000004" pitchFamily="2" charset="0"/>
        <a:buChar char="–"/>
        <a:defRPr sz="1417" kern="1200">
          <a:solidFill>
            <a:schemeClr val="tx1"/>
          </a:solidFill>
          <a:latin typeface="+mn-lt"/>
          <a:ea typeface="+mn-ea"/>
          <a:cs typeface="+mn-cs"/>
        </a:defRPr>
      </a:lvl5pPr>
      <a:lvl6pPr marL="299330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anose="020B0604020202020204"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7.emf"/><Relationship Id="rId7" Type="http://schemas.openxmlformats.org/officeDocument/2006/relationships/image" Target="../media/image44.wmf"/><Relationship Id="rId12" Type="http://schemas.openxmlformats.org/officeDocument/2006/relationships/image" Target="../media/image4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oleObject" Target="../embeddings/oleObject9.bin"/><Relationship Id="rId5" Type="http://schemas.openxmlformats.org/officeDocument/2006/relationships/image" Target="../media/image43.wmf"/><Relationship Id="rId10" Type="http://schemas.openxmlformats.org/officeDocument/2006/relationships/image" Target="../media/image42.png"/><Relationship Id="rId4" Type="http://schemas.openxmlformats.org/officeDocument/2006/relationships/oleObject" Target="../embeddings/oleObject6.bin"/><Relationship Id="rId9" Type="http://schemas.openxmlformats.org/officeDocument/2006/relationships/image" Target="../media/image45.wmf"/></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0.png"/><Relationship Id="rId7" Type="http://schemas.openxmlformats.org/officeDocument/2006/relationships/image" Target="../media/image4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48.wmf"/><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2.png"/><Relationship Id="rId3" Type="http://schemas.openxmlformats.org/officeDocument/2006/relationships/notesSlide" Target="../notesSlides/notesSlide8.xml"/><Relationship Id="rId7" Type="http://schemas.openxmlformats.org/officeDocument/2006/relationships/image" Target="../media/image57.emf"/><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6.png"/><Relationship Id="rId11" Type="http://schemas.openxmlformats.org/officeDocument/2006/relationships/oleObject" Target="../embeddings/oleObject13.bin"/><Relationship Id="rId5" Type="http://schemas.openxmlformats.org/officeDocument/2006/relationships/image" Target="../media/image55.wmf"/><Relationship Id="rId10" Type="http://schemas.openxmlformats.org/officeDocument/2006/relationships/image" Target="../media/image57.png"/><Relationship Id="rId4" Type="http://schemas.openxmlformats.org/officeDocument/2006/relationships/image" Target="../media/image54.wmf"/><Relationship Id="rId9" Type="http://schemas.openxmlformats.org/officeDocument/2006/relationships/image" Target="../media/image52.wmf"/></Relationships>
</file>

<file path=ppt/slides/_rels/slide14.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7.png"/><Relationship Id="rId18"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2.emf"/><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slideLayout" Target="../slideLayouts/slideLayout2.xml"/><Relationship Id="rId16" Type="http://schemas.openxmlformats.org/officeDocument/2006/relationships/image" Target="../media/image59.wmf"/><Relationship Id="rId1" Type="http://schemas.openxmlformats.org/officeDocument/2006/relationships/vmlDrawing" Target="../drawings/vmlDrawing7.vml"/><Relationship Id="rId6" Type="http://schemas.openxmlformats.org/officeDocument/2006/relationships/image" Target="../media/image58.wmf"/><Relationship Id="rId11" Type="http://schemas.openxmlformats.org/officeDocument/2006/relationships/image" Target="../media/image65.png"/><Relationship Id="rId5" Type="http://schemas.openxmlformats.org/officeDocument/2006/relationships/oleObject" Target="../embeddings/oleObject14.bin"/><Relationship Id="rId15" Type="http://schemas.openxmlformats.org/officeDocument/2006/relationships/oleObject" Target="../embeddings/oleObject15.bin"/><Relationship Id="rId10" Type="http://schemas.openxmlformats.org/officeDocument/2006/relationships/image" Target="../media/image65.emf"/><Relationship Id="rId4" Type="http://schemas.openxmlformats.org/officeDocument/2006/relationships/image" Target="../media/image61.png"/><Relationship Id="rId9" Type="http://schemas.openxmlformats.org/officeDocument/2006/relationships/image" Target="../media/image64.emf"/><Relationship Id="rId1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9.emf"/><Relationship Id="rId4" Type="http://schemas.openxmlformats.org/officeDocument/2006/relationships/image" Target="../media/image6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620.png"/><Relationship Id="rId2" Type="http://schemas.openxmlformats.org/officeDocument/2006/relationships/image" Target="../media/image72.png"/><Relationship Id="rId16" Type="http://schemas.openxmlformats.org/officeDocument/2006/relationships/image" Target="../media/image660.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650.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image" Target="../media/image94.png"/><Relationship Id="rId1" Type="http://schemas.openxmlformats.org/officeDocument/2006/relationships/slideLayout" Target="../slideLayouts/slideLayout3.xml"/><Relationship Id="rId6" Type="http://schemas.openxmlformats.org/officeDocument/2006/relationships/image" Target="../media/image97.png"/><Relationship Id="rId11" Type="http://schemas.openxmlformats.org/officeDocument/2006/relationships/image" Target="../media/image90.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75.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112.png"/><Relationship Id="rId7" Type="http://schemas.openxmlformats.org/officeDocument/2006/relationships/image" Target="../media/image990.png"/><Relationship Id="rId12"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80.png"/><Relationship Id="rId11" Type="http://schemas.openxmlformats.org/officeDocument/2006/relationships/image" Target="../media/image118.png"/><Relationship Id="rId5" Type="http://schemas.openxmlformats.org/officeDocument/2006/relationships/image" Target="../media/image114.png"/><Relationship Id="rId10" Type="http://schemas.openxmlformats.org/officeDocument/2006/relationships/image" Target="../media/image117.emf"/><Relationship Id="rId4" Type="http://schemas.openxmlformats.org/officeDocument/2006/relationships/image" Target="../media/image113.png"/><Relationship Id="rId9" Type="http://schemas.openxmlformats.org/officeDocument/2006/relationships/image" Target="../media/image116.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vmlDrawing" Target="../drawings/vmlDrawing8.vml"/><Relationship Id="rId5" Type="http://schemas.openxmlformats.org/officeDocument/2006/relationships/image" Target="../media/image120.emf"/><Relationship Id="rId4" Type="http://schemas.openxmlformats.org/officeDocument/2006/relationships/package" Target="../embeddings/Microsoft_Word_Document1.docx"/></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oleObject" Target="../embeddings/oleObject17.bin"/><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118.png"/><Relationship Id="rId5" Type="http://schemas.openxmlformats.org/officeDocument/2006/relationships/image" Target="../media/image121.emf"/><Relationship Id="rId4" Type="http://schemas.openxmlformats.org/officeDocument/2006/relationships/package" Target="../embeddings/Microsoft_Word_Document2.docx"/></Relationships>
</file>

<file path=ppt/slides/_rels/slide2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oleObject" Target="../embeddings/oleObject18.bin"/><Relationship Id="rId7" Type="http://schemas.openxmlformats.org/officeDocument/2006/relationships/image" Target="../media/image90.png"/><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118.png"/><Relationship Id="rId5" Type="http://schemas.openxmlformats.org/officeDocument/2006/relationships/image" Target="../media/image122.emf"/><Relationship Id="rId4" Type="http://schemas.openxmlformats.org/officeDocument/2006/relationships/package" Target="../embeddings/Microsoft_Word_Document3.docx"/><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image" Target="../media/image124.emf"/><Relationship Id="rId7" Type="http://schemas.openxmlformats.org/officeDocument/2006/relationships/image" Target="../media/image128.wmf"/><Relationship Id="rId12" Type="http://schemas.openxmlformats.org/officeDocument/2006/relationships/image" Target="../media/image133.png"/><Relationship Id="rId2" Type="http://schemas.openxmlformats.org/officeDocument/2006/relationships/image" Target="../media/image123.emf"/><Relationship Id="rId1" Type="http://schemas.openxmlformats.org/officeDocument/2006/relationships/slideLayout" Target="../slideLayouts/slideLayout3.xml"/><Relationship Id="rId6" Type="http://schemas.openxmlformats.org/officeDocument/2006/relationships/image" Target="../media/image127.wmf"/><Relationship Id="rId11" Type="http://schemas.openxmlformats.org/officeDocument/2006/relationships/image" Target="../media/image132.wmf"/><Relationship Id="rId5" Type="http://schemas.openxmlformats.org/officeDocument/2006/relationships/image" Target="../media/image126.png"/><Relationship Id="rId10" Type="http://schemas.openxmlformats.org/officeDocument/2006/relationships/image" Target="../media/image131.wmf"/><Relationship Id="rId4" Type="http://schemas.openxmlformats.org/officeDocument/2006/relationships/image" Target="../media/image125.wmf"/><Relationship Id="rId9" Type="http://schemas.openxmlformats.org/officeDocument/2006/relationships/image" Target="../media/image130.w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image" Target="../media/image144.emf"/><Relationship Id="rId7" Type="http://schemas.openxmlformats.org/officeDocument/2006/relationships/oleObject" Target="../embeddings/oleObject19.bin"/><Relationship Id="rId12" Type="http://schemas.openxmlformats.org/officeDocument/2006/relationships/image" Target="../media/image143.wmf"/><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147.emf"/><Relationship Id="rId11" Type="http://schemas.openxmlformats.org/officeDocument/2006/relationships/oleObject" Target="../embeddings/oleObject21.bin"/><Relationship Id="rId5" Type="http://schemas.openxmlformats.org/officeDocument/2006/relationships/image" Target="../media/image146.emf"/><Relationship Id="rId10" Type="http://schemas.openxmlformats.org/officeDocument/2006/relationships/image" Target="../media/image142.wmf"/><Relationship Id="rId4" Type="http://schemas.openxmlformats.org/officeDocument/2006/relationships/image" Target="../media/image145.emf"/><Relationship Id="rId9" Type="http://schemas.openxmlformats.org/officeDocument/2006/relationships/oleObject" Target="../embeddings/oleObject20.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hyperlink" Target="http://www.amazon.com/gp/reader/1574446932/ref=sib_dp_pt#reader-link" TargetMode="External"/><Relationship Id="rId7" Type="http://schemas.openxmlformats.org/officeDocument/2006/relationships/image" Target="../media/image148.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151.png"/><Relationship Id="rId4" Type="http://schemas.openxmlformats.org/officeDocument/2006/relationships/image" Target="../media/image150.jpeg"/><Relationship Id="rId9" Type="http://schemas.openxmlformats.org/officeDocument/2006/relationships/image" Target="../media/image149.wmf"/></Relationships>
</file>

<file path=ppt/slides/_rels/slide3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152.wmf"/><Relationship Id="rId4" Type="http://schemas.openxmlformats.org/officeDocument/2006/relationships/oleObject" Target="../embeddings/oleObject24.bin"/></Relationships>
</file>

<file path=ppt/slides/_rels/slide35.x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159.png"/><Relationship Id="rId2" Type="http://schemas.openxmlformats.org/officeDocument/2006/relationships/image" Target="../media/image154.emf"/><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emf"/><Relationship Id="rId4" Type="http://schemas.openxmlformats.org/officeDocument/2006/relationships/image" Target="../media/image156.e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7.png"/><Relationship Id="rId3" Type="http://schemas.openxmlformats.org/officeDocument/2006/relationships/notesSlide" Target="../notesSlides/notesSlide3.xml"/><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6.jpeg"/><Relationship Id="rId2" Type="http://schemas.openxmlformats.org/officeDocument/2006/relationships/slideLayout" Target="../slideLayouts/slideLayout2.xml"/><Relationship Id="rId16" Type="http://schemas.openxmlformats.org/officeDocument/2006/relationships/image" Target="../media/image25.em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emf"/><Relationship Id="rId15" Type="http://schemas.openxmlformats.org/officeDocument/2006/relationships/image" Target="../media/image24.emf"/><Relationship Id="rId10" Type="http://schemas.openxmlformats.org/officeDocument/2006/relationships/image" Target="../media/image19.emf"/><Relationship Id="rId19" Type="http://schemas.openxmlformats.org/officeDocument/2006/relationships/oleObject" Target="../embeddings/oleObject1.bin"/><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8.w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5.wmf"/><Relationship Id="rId12"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wmf"/><Relationship Id="rId11" Type="http://schemas.openxmlformats.org/officeDocument/2006/relationships/oleObject" Target="../embeddings/oleObject5.bin"/><Relationship Id="rId5" Type="http://schemas.openxmlformats.org/officeDocument/2006/relationships/image" Target="../media/image33.wmf"/><Relationship Id="rId10" Type="http://schemas.openxmlformats.org/officeDocument/2006/relationships/image" Target="../media/image30.wmf"/><Relationship Id="rId4" Type="http://schemas.openxmlformats.org/officeDocument/2006/relationships/image" Target="../media/image32.png"/><Relationship Id="rId9"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1"/>
            <a:ext cx="10998200" cy="3047999"/>
          </a:xfrm>
        </p:spPr>
        <p:txBody>
          <a:bodyPr/>
          <a:lstStyle/>
          <a:p>
            <a:r>
              <a:rPr lang="en-US" dirty="0"/>
              <a:t>Research highlights associated with </a:t>
            </a:r>
            <a:r>
              <a:rPr lang="en-US" dirty="0" smtClean="0"/>
              <a:t>the characterization </a:t>
            </a:r>
            <a:r>
              <a:rPr lang="en-US" dirty="0"/>
              <a:t>of battery materials for </a:t>
            </a:r>
            <a:r>
              <a:rPr lang="en-US" dirty="0" smtClean="0"/>
              <a:t>electrified </a:t>
            </a:r>
            <a:r>
              <a:rPr lang="en-US" dirty="0"/>
              <a:t>vehicle </a:t>
            </a:r>
            <a:r>
              <a:rPr lang="en-US" dirty="0" smtClean="0"/>
              <a:t>applications</a:t>
            </a:r>
            <a:br>
              <a:rPr lang="en-US" dirty="0" smtClean="0"/>
            </a:br>
            <a:r>
              <a:rPr lang="en-US" dirty="0" smtClean="0"/>
              <a:t/>
            </a:r>
            <a:br>
              <a:rPr lang="en-US" dirty="0" smtClean="0"/>
            </a:br>
            <a:r>
              <a:rPr lang="en-US" sz="2000" b="0" i="0" dirty="0" smtClean="0">
                <a:latin typeface="+mn-lt"/>
              </a:rPr>
              <a:t>Mark Verbrugge and Daniel Baker </a:t>
            </a:r>
            <a:br>
              <a:rPr lang="en-US" sz="2000" b="0" i="0" dirty="0" smtClean="0">
                <a:latin typeface="+mn-lt"/>
              </a:rPr>
            </a:br>
            <a:r>
              <a:rPr lang="en-US" sz="2000" b="0" i="0" dirty="0">
                <a:latin typeface="+mn-lt"/>
              </a:rPr>
              <a:t/>
            </a:r>
            <a:br>
              <a:rPr lang="en-US" sz="2000" b="0" i="0" dirty="0">
                <a:latin typeface="+mn-lt"/>
              </a:rPr>
            </a:br>
            <a:r>
              <a:rPr lang="en-US" sz="2000" b="0" i="0" dirty="0" smtClean="0">
                <a:latin typeface="+mn-lt"/>
              </a:rPr>
              <a:t>A conference in honor of </a:t>
            </a:r>
            <a:r>
              <a:rPr lang="en-US" sz="2000" b="0" i="0" dirty="0">
                <a:latin typeface="+mn-lt"/>
              </a:rPr>
              <a:t>Charles </a:t>
            </a:r>
            <a:r>
              <a:rPr lang="en-US" sz="2000" b="0" i="0" dirty="0" err="1" smtClean="0">
                <a:latin typeface="+mn-lt"/>
              </a:rPr>
              <a:t>Wampler</a:t>
            </a:r>
            <a:r>
              <a:rPr lang="en-US" sz="2000" b="0" i="0" dirty="0" smtClean="0">
                <a:latin typeface="+mn-lt"/>
              </a:rPr>
              <a:t>, "</a:t>
            </a:r>
            <a:r>
              <a:rPr lang="en-US" sz="2000" b="0" i="0" dirty="0">
                <a:latin typeface="+mn-lt"/>
              </a:rPr>
              <a:t>Polynomials, Kinematics, and </a:t>
            </a:r>
            <a:r>
              <a:rPr lang="en-US" sz="2000" b="0" i="0" dirty="0" smtClean="0">
                <a:latin typeface="+mn-lt"/>
              </a:rPr>
              <a:t>Robotics,"             June </a:t>
            </a:r>
            <a:r>
              <a:rPr lang="en-US" sz="2000" b="0" i="0" dirty="0">
                <a:latin typeface="+mn-lt"/>
              </a:rPr>
              <a:t>5 - 7, </a:t>
            </a:r>
            <a:r>
              <a:rPr lang="en-US" sz="2000" b="0" i="0" dirty="0" smtClean="0">
                <a:latin typeface="+mn-lt"/>
              </a:rPr>
              <a:t>2017, </a:t>
            </a:r>
            <a:r>
              <a:rPr lang="en-US" sz="2000" b="0" i="0" dirty="0">
                <a:latin typeface="+mn-lt"/>
              </a:rPr>
              <a:t>at the University of Notre Dame, McKenna Auditorium </a:t>
            </a:r>
            <a:r>
              <a:rPr lang="en-US" sz="2000" b="0" i="0" dirty="0" smtClean="0">
                <a:latin typeface="+mn-lt"/>
              </a:rPr>
              <a:t/>
            </a:r>
            <a:br>
              <a:rPr lang="en-US" sz="2000" b="0" i="0" dirty="0" smtClean="0">
                <a:latin typeface="+mn-lt"/>
              </a:rPr>
            </a:br>
            <a:r>
              <a:rPr lang="en-US" b="0" i="0" dirty="0" smtClean="0">
                <a:latin typeface="+mn-lt"/>
              </a:rPr>
              <a:t/>
            </a:r>
            <a:br>
              <a:rPr lang="en-US" b="0" i="0" dirty="0" smtClean="0">
                <a:latin typeface="+mn-lt"/>
              </a:rPr>
            </a:br>
            <a:r>
              <a:rPr lang="en-US" dirty="0"/>
              <a:t/>
            </a:r>
            <a:br>
              <a:rPr lang="en-US" dirty="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70" t="17645" r="1370"/>
          <a:stretch/>
        </p:blipFill>
        <p:spPr>
          <a:xfrm>
            <a:off x="1517060" y="2667000"/>
            <a:ext cx="8320322" cy="3962993"/>
          </a:xfrm>
          <a:prstGeom prst="rect">
            <a:avLst/>
          </a:prstGeom>
        </p:spPr>
      </p:pic>
    </p:spTree>
    <p:extLst>
      <p:ext uri="{BB962C8B-B14F-4D97-AF65-F5344CB8AC3E}">
        <p14:creationId xmlns:p14="http://schemas.microsoft.com/office/powerpoint/2010/main" val="2409072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5"/>
          <p:cNvSpPr>
            <a:spLocks noGrp="1" noChangeArrowheads="1"/>
          </p:cNvSpPr>
          <p:nvPr>
            <p:ph type="body" idx="1"/>
          </p:nvPr>
        </p:nvSpPr>
        <p:spPr>
          <a:xfrm>
            <a:off x="88900" y="5218113"/>
            <a:ext cx="12039600" cy="1600200"/>
          </a:xfrm>
        </p:spPr>
        <p:txBody>
          <a:bodyPr/>
          <a:lstStyle/>
          <a:p>
            <a:pPr>
              <a:lnSpc>
                <a:spcPct val="78000"/>
              </a:lnSpc>
            </a:pPr>
            <a:r>
              <a:rPr lang="en-US" altLang="en-US" sz="1600" b="0" dirty="0"/>
              <a:t>Ability of lamellar compounds of carbon to insert various species was well known by the later half of the 1800s (</a:t>
            </a:r>
            <a:r>
              <a:rPr lang="en-US" altLang="en-US" sz="1600" b="0" dirty="0" err="1"/>
              <a:t>Schauffaütl</a:t>
            </a:r>
            <a:r>
              <a:rPr lang="en-US" altLang="en-US" sz="1600" b="0" dirty="0"/>
              <a:t>, 1841…Sony, 1992)</a:t>
            </a:r>
          </a:p>
          <a:p>
            <a:pPr>
              <a:lnSpc>
                <a:spcPct val="78000"/>
              </a:lnSpc>
            </a:pPr>
            <a:r>
              <a:rPr lang="en-US" altLang="en-US" sz="1600" b="0" dirty="0"/>
              <a:t>Aprotic solvents with high dielectric constants:  </a:t>
            </a:r>
            <a:r>
              <a:rPr lang="en-US" altLang="en-US" sz="1600" b="0" dirty="0" err="1"/>
              <a:t>W.S</a:t>
            </a:r>
            <a:r>
              <a:rPr lang="en-US" altLang="en-US" sz="1600" b="0" dirty="0"/>
              <a:t>. Harris, Ph.D. Thesis, University of CA, Berkeley, 1958.</a:t>
            </a:r>
          </a:p>
          <a:p>
            <a:pPr>
              <a:lnSpc>
                <a:spcPct val="78000"/>
              </a:lnSpc>
            </a:pPr>
            <a:r>
              <a:rPr lang="en-US" altLang="en-US" sz="1600" b="0" dirty="0"/>
              <a:t>Single fiber electrode:  phenomena associated with the fabrication of a porous electrode do not obfuscate the subsequent characterization…</a:t>
            </a:r>
            <a:r>
              <a:rPr lang="en-US" altLang="en-US" sz="1600" b="0" dirty="0">
                <a:solidFill>
                  <a:srgbClr val="0000FF"/>
                </a:solidFill>
              </a:rPr>
              <a:t>use the Scientific Method to isolate critical </a:t>
            </a:r>
            <a:r>
              <a:rPr lang="en-US" altLang="en-US" sz="1600" b="0" dirty="0" smtClean="0">
                <a:solidFill>
                  <a:srgbClr val="0000FF"/>
                </a:solidFill>
              </a:rPr>
              <a:t>characteristics (changed our focus then from Li</a:t>
            </a:r>
            <a:r>
              <a:rPr lang="en-US" altLang="en-US" sz="1600" b="0" baseline="30000" dirty="0" smtClean="0">
                <a:solidFill>
                  <a:srgbClr val="0000FF"/>
                </a:solidFill>
              </a:rPr>
              <a:t>0</a:t>
            </a:r>
            <a:r>
              <a:rPr lang="en-US" altLang="en-US" sz="1600" b="0" dirty="0" smtClean="0">
                <a:solidFill>
                  <a:srgbClr val="0000FF"/>
                </a:solidFill>
              </a:rPr>
              <a:t> to </a:t>
            </a:r>
            <a:r>
              <a:rPr lang="en-US" altLang="en-US" sz="1600" b="0" dirty="0" err="1" smtClean="0">
                <a:solidFill>
                  <a:srgbClr val="0000FF"/>
                </a:solidFill>
              </a:rPr>
              <a:t>LiIon</a:t>
            </a:r>
            <a:r>
              <a:rPr lang="en-US" altLang="en-US" sz="1600" b="0" dirty="0" smtClean="0">
                <a:solidFill>
                  <a:srgbClr val="0000FF"/>
                </a:solidFill>
              </a:rPr>
              <a:t>)</a:t>
            </a:r>
            <a:endParaRPr lang="en-US" altLang="en-US" sz="1600" b="0" dirty="0">
              <a:solidFill>
                <a:srgbClr val="0000FF"/>
              </a:solidFill>
            </a:endParaRPr>
          </a:p>
          <a:p>
            <a:pPr>
              <a:lnSpc>
                <a:spcPct val="78000"/>
              </a:lnSpc>
            </a:pPr>
            <a:r>
              <a:rPr lang="en-US" altLang="en-US" sz="1600" b="0" dirty="0"/>
              <a:t>Extremely stable lithiated carbon anode </a:t>
            </a:r>
            <a:r>
              <a:rPr lang="en-US" altLang="en-US" sz="1600" b="0" u="sng" dirty="0"/>
              <a:t>and</a:t>
            </a:r>
            <a:r>
              <a:rPr lang="en-US" altLang="en-US" sz="1600" b="0" dirty="0"/>
              <a:t> Li </a:t>
            </a:r>
            <a:r>
              <a:rPr lang="en-US" altLang="en-US" sz="1600" b="0" dirty="0" smtClean="0"/>
              <a:t>reference</a:t>
            </a:r>
            <a:endParaRPr lang="en-US" altLang="en-US" sz="1600" b="0" dirty="0"/>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1" y="254000"/>
            <a:ext cx="7129463"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1" y="1460898"/>
            <a:ext cx="4333875" cy="33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1" y="1"/>
            <a:ext cx="5694363"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470423"/>
            <a:ext cx="4724400" cy="365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stretch>
            <a:fillRect/>
          </a:stretch>
        </p:blipFill>
        <p:spPr>
          <a:xfrm>
            <a:off x="10134600" y="1524000"/>
            <a:ext cx="1828800" cy="2133600"/>
          </a:xfrm>
          <a:prstGeom prst="rect">
            <a:avLst/>
          </a:prstGeom>
        </p:spPr>
      </p:pic>
    </p:spTree>
    <p:extLst>
      <p:ext uri="{BB962C8B-B14F-4D97-AF65-F5344CB8AC3E}">
        <p14:creationId xmlns:p14="http://schemas.microsoft.com/office/powerpoint/2010/main" val="3376941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478219" y="107528"/>
            <a:ext cx="3505200" cy="2605145"/>
          </a:xfrm>
          <a:prstGeom prst="rect">
            <a:avLst/>
          </a:prstGeom>
          <a:ln>
            <a:noFill/>
          </a:ln>
          <a:effectLst>
            <a:outerShdw blurRad="292100" dist="139700" dir="2700000" algn="tl" rotWithShape="0">
              <a:srgbClr val="333333">
                <a:alpha val="65000"/>
              </a:srgbClr>
            </a:outerShdw>
          </a:effectLst>
        </p:spPr>
      </p:pic>
      <p:graphicFrame>
        <p:nvGraphicFramePr>
          <p:cNvPr id="21" name="Object 20"/>
          <p:cNvGraphicFramePr>
            <a:graphicFrameLocks noChangeAspect="1"/>
          </p:cNvGraphicFramePr>
          <p:nvPr>
            <p:extLst>
              <p:ext uri="{D42A27DB-BD31-4B8C-83A1-F6EECF244321}">
                <p14:modId xmlns:p14="http://schemas.microsoft.com/office/powerpoint/2010/main" val="2247260261"/>
              </p:ext>
            </p:extLst>
          </p:nvPr>
        </p:nvGraphicFramePr>
        <p:xfrm>
          <a:off x="106363" y="14288"/>
          <a:ext cx="7778750" cy="5781675"/>
        </p:xfrm>
        <a:graphic>
          <a:graphicData uri="http://schemas.openxmlformats.org/presentationml/2006/ole">
            <mc:AlternateContent xmlns:mc="http://schemas.openxmlformats.org/markup-compatibility/2006">
              <mc:Choice xmlns:v="urn:schemas-microsoft-com:vml" Requires="v">
                <p:oleObj spid="_x0000_s14047" name="Equation" r:id="rId4" imgW="5638680" imgH="4190760" progId="Equation.DSMT4">
                  <p:embed/>
                </p:oleObj>
              </mc:Choice>
              <mc:Fallback>
                <p:oleObj name="Equation" r:id="rId4" imgW="5638680" imgH="4190760" progId="Equation.DSMT4">
                  <p:embed/>
                  <p:pic>
                    <p:nvPicPr>
                      <p:cNvPr id="0" name=""/>
                      <p:cNvPicPr/>
                      <p:nvPr/>
                    </p:nvPicPr>
                    <p:blipFill>
                      <a:blip r:embed="rId5"/>
                      <a:stretch>
                        <a:fillRect/>
                      </a:stretch>
                    </p:blipFill>
                    <p:spPr>
                      <a:xfrm>
                        <a:off x="106363" y="14288"/>
                        <a:ext cx="7778750" cy="5781675"/>
                      </a:xfrm>
                      <a:prstGeom prst="rect">
                        <a:avLst/>
                      </a:prstGeom>
                    </p:spPr>
                  </p:pic>
                </p:oleObj>
              </mc:Fallback>
            </mc:AlternateContent>
          </a:graphicData>
        </a:graphic>
      </p:graphicFrame>
      <p:sp>
        <p:nvSpPr>
          <p:cNvPr id="23" name="Freeform 22"/>
          <p:cNvSpPr/>
          <p:nvPr/>
        </p:nvSpPr>
        <p:spPr bwMode="auto">
          <a:xfrm>
            <a:off x="7986367" y="1718968"/>
            <a:ext cx="887469" cy="1450259"/>
          </a:xfrm>
          <a:custGeom>
            <a:avLst/>
            <a:gdLst>
              <a:gd name="connsiteX0" fmla="*/ 887469 w 887469"/>
              <a:gd name="connsiteY0" fmla="*/ 1450259 h 1450259"/>
              <a:gd name="connsiteX1" fmla="*/ 139324 w 887469"/>
              <a:gd name="connsiteY1" fmla="*/ 785241 h 1450259"/>
              <a:gd name="connsiteX2" fmla="*/ 35415 w 887469"/>
              <a:gd name="connsiteY2" fmla="*/ 109832 h 1450259"/>
              <a:gd name="connsiteX3" fmla="*/ 554960 w 887469"/>
              <a:gd name="connsiteY3" fmla="*/ 5923 h 1450259"/>
            </a:gdLst>
            <a:ahLst/>
            <a:cxnLst>
              <a:cxn ang="0">
                <a:pos x="connsiteX0" y="connsiteY0"/>
              </a:cxn>
              <a:cxn ang="0">
                <a:pos x="connsiteX1" y="connsiteY1"/>
              </a:cxn>
              <a:cxn ang="0">
                <a:pos x="connsiteX2" y="connsiteY2"/>
              </a:cxn>
              <a:cxn ang="0">
                <a:pos x="connsiteX3" y="connsiteY3"/>
              </a:cxn>
            </a:cxnLst>
            <a:rect l="l" t="t" r="r" b="b"/>
            <a:pathLst>
              <a:path w="887469" h="1450259">
                <a:moveTo>
                  <a:pt x="887469" y="1450259"/>
                </a:moveTo>
                <a:cubicBezTo>
                  <a:pt x="584401" y="1229452"/>
                  <a:pt x="281333" y="1008645"/>
                  <a:pt x="139324" y="785241"/>
                </a:cubicBezTo>
                <a:cubicBezTo>
                  <a:pt x="-2685" y="561836"/>
                  <a:pt x="-33858" y="239718"/>
                  <a:pt x="35415" y="109832"/>
                </a:cubicBezTo>
                <a:cubicBezTo>
                  <a:pt x="104688" y="-20054"/>
                  <a:pt x="506469" y="-2736"/>
                  <a:pt x="554960" y="5923"/>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44582943"/>
              </p:ext>
            </p:extLst>
          </p:nvPr>
        </p:nvGraphicFramePr>
        <p:xfrm>
          <a:off x="76200" y="6001840"/>
          <a:ext cx="5334001" cy="758903"/>
        </p:xfrm>
        <a:graphic>
          <a:graphicData uri="http://schemas.openxmlformats.org/presentationml/2006/ole">
            <mc:AlternateContent xmlns:mc="http://schemas.openxmlformats.org/markup-compatibility/2006">
              <mc:Choice xmlns:v="urn:schemas-microsoft-com:vml" Requires="v">
                <p:oleObj spid="_x0000_s14048" name="Equation" r:id="rId6" imgW="3124080" imgH="444240" progId="Equation.DSMT4">
                  <p:embed/>
                </p:oleObj>
              </mc:Choice>
              <mc:Fallback>
                <p:oleObj name="Equation" r:id="rId6" imgW="3124080" imgH="444240" progId="Equation.DSMT4">
                  <p:embed/>
                  <p:pic>
                    <p:nvPicPr>
                      <p:cNvPr id="0" name=""/>
                      <p:cNvPicPr/>
                      <p:nvPr/>
                    </p:nvPicPr>
                    <p:blipFill>
                      <a:blip r:embed="rId7"/>
                      <a:stretch>
                        <a:fillRect/>
                      </a:stretch>
                    </p:blipFill>
                    <p:spPr>
                      <a:xfrm>
                        <a:off x="76200" y="6001840"/>
                        <a:ext cx="5334001" cy="758903"/>
                      </a:xfrm>
                      <a:prstGeom prst="rect">
                        <a:avLst/>
                      </a:prstGeom>
                    </p:spPr>
                  </p:pic>
                </p:oleObj>
              </mc:Fallback>
            </mc:AlternateContent>
          </a:graphicData>
        </a:graphic>
      </p:graphicFrame>
      <p:sp>
        <p:nvSpPr>
          <p:cNvPr id="7" name="TextBox 6"/>
          <p:cNvSpPr txBox="1"/>
          <p:nvPr/>
        </p:nvSpPr>
        <p:spPr>
          <a:xfrm>
            <a:off x="7343851" y="3898421"/>
            <a:ext cx="4456385" cy="2862322"/>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latin typeface="Symbol" panose="05050102010706020507" pitchFamily="18" charset="2"/>
              </a:rPr>
              <a:t>a</a:t>
            </a:r>
            <a:r>
              <a:rPr lang="en-US" sz="1800" dirty="0" smtClean="0"/>
              <a:t> plays a key role (similar to the </a:t>
            </a:r>
            <a:r>
              <a:rPr lang="en-US" sz="1800" dirty="0" err="1" smtClean="0"/>
              <a:t>Biot</a:t>
            </a:r>
            <a:r>
              <a:rPr lang="en-US" sz="1800" dirty="0" smtClean="0"/>
              <a:t> number in heat-transfer problems)</a:t>
            </a:r>
          </a:p>
          <a:p>
            <a:pPr marL="742950" lvl="1" indent="-285750">
              <a:buFont typeface="Arial" panose="020B0604020202020204" pitchFamily="34" charset="0"/>
              <a:buChar char="‒"/>
            </a:pPr>
            <a:r>
              <a:rPr lang="en-US" sz="1800" dirty="0" smtClean="0"/>
              <a:t>This behavior frequently arises in electrochemical problems…note, “electrochemistry” refers to the study of charge-transfer reactions</a:t>
            </a:r>
            <a:endParaRPr lang="en-US" sz="1800" dirty="0"/>
          </a:p>
          <a:p>
            <a:pPr marL="285750" indent="-285750">
              <a:buFont typeface="Arial" panose="020B0604020202020204" pitchFamily="34" charset="0"/>
              <a:buChar char="•"/>
            </a:pPr>
            <a:r>
              <a:rPr lang="en-US" sz="1800" dirty="0" smtClean="0">
                <a:latin typeface="Symbol" panose="05050102010706020507" pitchFamily="18" charset="2"/>
              </a:rPr>
              <a:t>G</a:t>
            </a:r>
            <a:r>
              <a:rPr lang="en-US" sz="1800" dirty="0" smtClean="0"/>
              <a:t> transform allows one to address the two length scales in a pragmatic manner…I’ve found this useful in other analyses</a:t>
            </a:r>
          </a:p>
        </p:txBody>
      </p:sp>
      <p:cxnSp>
        <p:nvCxnSpPr>
          <p:cNvPr id="29" name="Straight Connector 28"/>
          <p:cNvCxnSpPr/>
          <p:nvPr/>
        </p:nvCxnSpPr>
        <p:spPr bwMode="auto">
          <a:xfrm>
            <a:off x="304800" y="2514600"/>
            <a:ext cx="5334000" cy="0"/>
          </a:xfrm>
          <a:prstGeom prst="line">
            <a:avLst/>
          </a:prstGeom>
          <a:noFill/>
          <a:ln w="12700" cap="flat" cmpd="sng" algn="ctr">
            <a:solidFill>
              <a:schemeClr val="tx1"/>
            </a:solidFill>
            <a:prstDash val="solid"/>
            <a:round/>
            <a:headEnd type="none" w="sm" len="sm"/>
            <a:tailEnd type="none" w="sm" len="sm"/>
          </a:ln>
          <a:effectLst/>
        </p:spPr>
      </p:cxnSp>
      <p:cxnSp>
        <p:nvCxnSpPr>
          <p:cNvPr id="30" name="Straight Connector 29"/>
          <p:cNvCxnSpPr/>
          <p:nvPr/>
        </p:nvCxnSpPr>
        <p:spPr bwMode="auto">
          <a:xfrm>
            <a:off x="304800" y="4114800"/>
            <a:ext cx="5334000" cy="0"/>
          </a:xfrm>
          <a:prstGeom prst="line">
            <a:avLst/>
          </a:prstGeom>
          <a:noFill/>
          <a:ln w="12700" cap="flat" cmpd="sng" algn="ctr">
            <a:solidFill>
              <a:schemeClr val="tx1"/>
            </a:solidFill>
            <a:prstDash val="solid"/>
            <a:round/>
            <a:headEnd type="none" w="sm" len="sm"/>
            <a:tailEnd type="none" w="sm" len="sm"/>
          </a:ln>
          <a:effectLst/>
        </p:spPr>
      </p:cxnSp>
      <p:cxnSp>
        <p:nvCxnSpPr>
          <p:cNvPr id="31" name="Straight Connector 30"/>
          <p:cNvCxnSpPr/>
          <p:nvPr/>
        </p:nvCxnSpPr>
        <p:spPr bwMode="auto">
          <a:xfrm>
            <a:off x="304800" y="5867400"/>
            <a:ext cx="5334000" cy="0"/>
          </a:xfrm>
          <a:prstGeom prst="line">
            <a:avLst/>
          </a:prstGeom>
          <a:noFill/>
          <a:ln w="12700" cap="flat" cmpd="sng" algn="ctr">
            <a:solidFill>
              <a:schemeClr val="tx1"/>
            </a:solidFill>
            <a:prstDash val="solid"/>
            <a:round/>
            <a:headEnd type="none" w="sm" len="sm"/>
            <a:tailEnd type="none" w="sm" len="sm"/>
          </a:ln>
          <a:effectLst/>
        </p:spPr>
      </p:cxnSp>
      <p:graphicFrame>
        <p:nvGraphicFramePr>
          <p:cNvPr id="32" name="Object 31"/>
          <p:cNvGraphicFramePr>
            <a:graphicFrameLocks noChangeAspect="1"/>
          </p:cNvGraphicFramePr>
          <p:nvPr>
            <p:extLst>
              <p:ext uri="{D42A27DB-BD31-4B8C-83A1-F6EECF244321}">
                <p14:modId xmlns:p14="http://schemas.microsoft.com/office/powerpoint/2010/main" val="1803425917"/>
              </p:ext>
            </p:extLst>
          </p:nvPr>
        </p:nvGraphicFramePr>
        <p:xfrm>
          <a:off x="10230819" y="308659"/>
          <a:ext cx="1679575" cy="306012"/>
        </p:xfrm>
        <a:graphic>
          <a:graphicData uri="http://schemas.openxmlformats.org/presentationml/2006/ole">
            <mc:AlternateContent xmlns:mc="http://schemas.openxmlformats.org/markup-compatibility/2006">
              <mc:Choice xmlns:v="urn:schemas-microsoft-com:vml" Requires="v">
                <p:oleObj spid="_x0000_s14049" name="Equation" r:id="rId8" imgW="1117440" imgH="203040" progId="Equation.DSMT4">
                  <p:embed/>
                </p:oleObj>
              </mc:Choice>
              <mc:Fallback>
                <p:oleObj name="Equation" r:id="rId8" imgW="1117440" imgH="203040" progId="Equation.DSMT4">
                  <p:embed/>
                  <p:pic>
                    <p:nvPicPr>
                      <p:cNvPr id="0" name=""/>
                      <p:cNvPicPr/>
                      <p:nvPr/>
                    </p:nvPicPr>
                    <p:blipFill>
                      <a:blip r:embed="rId9"/>
                      <a:stretch>
                        <a:fillRect/>
                      </a:stretch>
                    </p:blipFill>
                    <p:spPr>
                      <a:xfrm>
                        <a:off x="10230819" y="308659"/>
                        <a:ext cx="1679575" cy="306012"/>
                      </a:xfrm>
                      <a:prstGeom prst="rect">
                        <a:avLst/>
                      </a:prstGeom>
                    </p:spPr>
                  </p:pic>
                </p:oleObj>
              </mc:Fallback>
            </mc:AlternateContent>
          </a:graphicData>
        </a:graphic>
      </p:graphicFrame>
      <p:pic>
        <p:nvPicPr>
          <p:cNvPr id="3" name="Picture 2"/>
          <p:cNvPicPr>
            <a:picLocks noChangeAspect="1"/>
          </p:cNvPicPr>
          <p:nvPr/>
        </p:nvPicPr>
        <p:blipFill>
          <a:blip r:embed="rId10"/>
          <a:stretch>
            <a:fillRect/>
          </a:stretch>
        </p:blipFill>
        <p:spPr>
          <a:xfrm>
            <a:off x="5777392" y="2581649"/>
            <a:ext cx="1199268" cy="1399146"/>
          </a:xfrm>
          <a:prstGeom prst="rect">
            <a:avLst/>
          </a:prstGeom>
        </p:spPr>
      </p:pic>
      <p:graphicFrame>
        <p:nvGraphicFramePr>
          <p:cNvPr id="33" name="Object 32"/>
          <p:cNvGraphicFramePr>
            <a:graphicFrameLocks noChangeAspect="1"/>
          </p:cNvGraphicFramePr>
          <p:nvPr>
            <p:extLst>
              <p:ext uri="{D42A27DB-BD31-4B8C-83A1-F6EECF244321}">
                <p14:modId xmlns:p14="http://schemas.microsoft.com/office/powerpoint/2010/main" val="539213436"/>
              </p:ext>
            </p:extLst>
          </p:nvPr>
        </p:nvGraphicFramePr>
        <p:xfrm>
          <a:off x="8873836" y="2925810"/>
          <a:ext cx="2987675" cy="608013"/>
        </p:xfrm>
        <a:graphic>
          <a:graphicData uri="http://schemas.openxmlformats.org/presentationml/2006/ole">
            <mc:AlternateContent xmlns:mc="http://schemas.openxmlformats.org/markup-compatibility/2006">
              <mc:Choice xmlns:v="urn:schemas-microsoft-com:vml" Requires="v">
                <p:oleObj spid="_x0000_s14050" name="Equation" r:id="rId11" imgW="1866600" imgH="380880" progId="Equation.DSMT4">
                  <p:embed/>
                </p:oleObj>
              </mc:Choice>
              <mc:Fallback>
                <p:oleObj name="Equation" r:id="rId11" imgW="1866600" imgH="380880" progId="Equation.DSMT4">
                  <p:embed/>
                  <p:pic>
                    <p:nvPicPr>
                      <p:cNvPr id="0" name=""/>
                      <p:cNvPicPr/>
                      <p:nvPr/>
                    </p:nvPicPr>
                    <p:blipFill>
                      <a:blip r:embed="rId12"/>
                      <a:stretch>
                        <a:fillRect/>
                      </a:stretch>
                    </p:blipFill>
                    <p:spPr>
                      <a:xfrm>
                        <a:off x="8873836" y="2925810"/>
                        <a:ext cx="2987675" cy="608013"/>
                      </a:xfrm>
                      <a:prstGeom prst="rect">
                        <a:avLst/>
                      </a:prstGeom>
                      <a:ln>
                        <a:solidFill>
                          <a:srgbClr val="FF0000"/>
                        </a:solidFill>
                      </a:ln>
                    </p:spPr>
                  </p:pic>
                </p:oleObj>
              </mc:Fallback>
            </mc:AlternateContent>
          </a:graphicData>
        </a:graphic>
      </p:graphicFrame>
    </p:spTree>
    <p:extLst>
      <p:ext uri="{BB962C8B-B14F-4D97-AF65-F5344CB8AC3E}">
        <p14:creationId xmlns:p14="http://schemas.microsoft.com/office/powerpoint/2010/main" val="1081702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0971" y="152400"/>
            <a:ext cx="6085514" cy="441960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926991674"/>
              </p:ext>
            </p:extLst>
          </p:nvPr>
        </p:nvGraphicFramePr>
        <p:xfrm>
          <a:off x="574675" y="4343400"/>
          <a:ext cx="5568950" cy="2311400"/>
        </p:xfrm>
        <a:graphic>
          <a:graphicData uri="http://schemas.openxmlformats.org/presentationml/2006/ole">
            <mc:AlternateContent xmlns:mc="http://schemas.openxmlformats.org/markup-compatibility/2006">
              <mc:Choice xmlns:v="urn:schemas-microsoft-com:vml" Requires="v">
                <p:oleObj spid="_x0000_s22729" name="Equation" r:id="rId4" imgW="2997000" imgH="1244520" progId="Equation.DSMT4">
                  <p:embed/>
                </p:oleObj>
              </mc:Choice>
              <mc:Fallback>
                <p:oleObj name="Equation" r:id="rId4" imgW="2997000" imgH="1244520" progId="Equation.DSMT4">
                  <p:embed/>
                  <p:pic>
                    <p:nvPicPr>
                      <p:cNvPr id="0" name=""/>
                      <p:cNvPicPr/>
                      <p:nvPr/>
                    </p:nvPicPr>
                    <p:blipFill>
                      <a:blip r:embed="rId5"/>
                      <a:stretch>
                        <a:fillRect/>
                      </a:stretch>
                    </p:blipFill>
                    <p:spPr>
                      <a:xfrm>
                        <a:off x="574675" y="4343400"/>
                        <a:ext cx="5568950" cy="23114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98004059"/>
              </p:ext>
            </p:extLst>
          </p:nvPr>
        </p:nvGraphicFramePr>
        <p:xfrm>
          <a:off x="2209800" y="1950965"/>
          <a:ext cx="2028825" cy="801688"/>
        </p:xfrm>
        <a:graphic>
          <a:graphicData uri="http://schemas.openxmlformats.org/presentationml/2006/ole">
            <mc:AlternateContent xmlns:mc="http://schemas.openxmlformats.org/markup-compatibility/2006">
              <mc:Choice xmlns:v="urn:schemas-microsoft-com:vml" Requires="v">
                <p:oleObj spid="_x0000_s22730" name="Equation" r:id="rId6" imgW="1091880" imgH="431640" progId="Equation.DSMT4">
                  <p:embed/>
                </p:oleObj>
              </mc:Choice>
              <mc:Fallback>
                <p:oleObj name="Equation" r:id="rId6" imgW="1091880" imgH="431640" progId="Equation.DSMT4">
                  <p:embed/>
                  <p:pic>
                    <p:nvPicPr>
                      <p:cNvPr id="0" name=""/>
                      <p:cNvPicPr/>
                      <p:nvPr/>
                    </p:nvPicPr>
                    <p:blipFill>
                      <a:blip r:embed="rId7"/>
                      <a:stretch>
                        <a:fillRect/>
                      </a:stretch>
                    </p:blipFill>
                    <p:spPr>
                      <a:xfrm>
                        <a:off x="2209800" y="1950965"/>
                        <a:ext cx="2028825" cy="801688"/>
                      </a:xfrm>
                      <a:prstGeom prst="rect">
                        <a:avLst/>
                      </a:prstGeom>
                      <a:solidFill>
                        <a:schemeClr val="bg1"/>
                      </a:solidFill>
                    </p:spPr>
                  </p:pic>
                </p:oleObj>
              </mc:Fallback>
            </mc:AlternateContent>
          </a:graphicData>
        </a:graphic>
      </p:graphicFrame>
      <p:pic>
        <p:nvPicPr>
          <p:cNvPr id="11" name="Picture 10"/>
          <p:cNvPicPr>
            <a:picLocks noChangeAspect="1"/>
          </p:cNvPicPr>
          <p:nvPr/>
        </p:nvPicPr>
        <p:blipFill>
          <a:blip r:embed="rId8"/>
          <a:stretch>
            <a:fillRect/>
          </a:stretch>
        </p:blipFill>
        <p:spPr>
          <a:xfrm>
            <a:off x="6060032" y="152400"/>
            <a:ext cx="6085516" cy="4419600"/>
          </a:xfrm>
          <a:prstGeom prst="rect">
            <a:avLst/>
          </a:prstGeom>
        </p:spPr>
      </p:pic>
      <p:sp>
        <p:nvSpPr>
          <p:cNvPr id="9" name="TextBox 8"/>
          <p:cNvSpPr txBox="1"/>
          <p:nvPr/>
        </p:nvSpPr>
        <p:spPr>
          <a:xfrm>
            <a:off x="6781800" y="4343400"/>
            <a:ext cx="5151982" cy="1938992"/>
          </a:xfrm>
          <a:prstGeom prst="rect">
            <a:avLst/>
          </a:prstGeom>
          <a:noFill/>
        </p:spPr>
        <p:txBody>
          <a:bodyPr wrap="square" rtlCol="0">
            <a:spAutoFit/>
          </a:bodyPr>
          <a:lstStyle/>
          <a:p>
            <a:pPr marL="228600" indent="-228600">
              <a:buFont typeface="Arial" panose="020B0604020202020204" pitchFamily="34" charset="0"/>
              <a:buChar char="•"/>
            </a:pPr>
            <a:r>
              <a:rPr lang="en-US" sz="2000" dirty="0" smtClean="0"/>
              <a:t>About half of the mesh points in </a:t>
            </a:r>
            <a:r>
              <a:rPr lang="en-US" sz="2000" dirty="0" smtClean="0">
                <a:latin typeface="Symbol" panose="05050102010706020507" pitchFamily="18" charset="2"/>
              </a:rPr>
              <a:t>G</a:t>
            </a:r>
            <a:r>
              <a:rPr lang="en-US" sz="2000" dirty="0" smtClean="0"/>
              <a:t> are within the boundary layer </a:t>
            </a:r>
            <a:r>
              <a:rPr lang="en-US" sz="2000" dirty="0" smtClean="0">
                <a:latin typeface="Symbol" panose="05050102010706020507" pitchFamily="18" charset="2"/>
              </a:rPr>
              <a:t>d</a:t>
            </a:r>
            <a:r>
              <a:rPr lang="en-US" sz="2000" dirty="0" smtClean="0"/>
              <a:t>/</a:t>
            </a:r>
            <a:r>
              <a:rPr lang="en-US" sz="2000" i="1" dirty="0" smtClean="0"/>
              <a:t>a</a:t>
            </a:r>
            <a:r>
              <a:rPr lang="en-US" sz="2000" dirty="0" smtClean="0"/>
              <a:t> near the fiber surface</a:t>
            </a:r>
            <a:endParaRPr lang="en-US" sz="2000" dirty="0"/>
          </a:p>
          <a:p>
            <a:pPr marL="228600" indent="-228600">
              <a:buFont typeface="Arial" panose="020B0604020202020204" pitchFamily="34" charset="0"/>
              <a:buChar char="•"/>
            </a:pPr>
            <a:r>
              <a:rPr lang="en-US" sz="2000" dirty="0" smtClean="0"/>
              <a:t>Chain rule is used to transform equations from (</a:t>
            </a:r>
            <a:r>
              <a:rPr lang="en-US" sz="2000" i="1" dirty="0" smtClean="0"/>
              <a:t>t, </a:t>
            </a:r>
            <a:r>
              <a:rPr lang="en-US" sz="2000" i="1" dirty="0" smtClean="0">
                <a:latin typeface="+mn-lt"/>
              </a:rPr>
              <a:t>r</a:t>
            </a:r>
            <a:r>
              <a:rPr lang="en-US" sz="2000" dirty="0" smtClean="0">
                <a:latin typeface="+mn-lt"/>
              </a:rPr>
              <a:t>)</a:t>
            </a:r>
            <a:r>
              <a:rPr lang="en-US" sz="2000" dirty="0" smtClean="0"/>
              <a:t> to (</a:t>
            </a:r>
            <a:r>
              <a:rPr lang="en-US" sz="2000" i="1" dirty="0" smtClean="0"/>
              <a:t>t, </a:t>
            </a:r>
            <a:r>
              <a:rPr lang="en-US" sz="2000" dirty="0" smtClean="0">
                <a:latin typeface="Symbol" panose="05050102010706020507" pitchFamily="18" charset="2"/>
              </a:rPr>
              <a:t>G) </a:t>
            </a:r>
            <a:r>
              <a:rPr lang="en-US" sz="2000" dirty="0" smtClean="0">
                <a:latin typeface="+mn-lt"/>
              </a:rPr>
              <a:t>coordinates</a:t>
            </a:r>
          </a:p>
          <a:p>
            <a:pPr marL="228600" indent="-228600">
              <a:buFont typeface="Arial" panose="020B0604020202020204" pitchFamily="34" charset="0"/>
              <a:buChar char="•"/>
            </a:pPr>
            <a:r>
              <a:rPr lang="en-US" sz="2000" dirty="0" smtClean="0">
                <a:latin typeface="+mn-lt"/>
              </a:rPr>
              <a:t>Helpful for infinite domains (</a:t>
            </a:r>
            <a:r>
              <a:rPr lang="en-US" sz="2000" i="1" dirty="0" smtClean="0">
                <a:latin typeface="+mn-lt"/>
              </a:rPr>
              <a:t>r</a:t>
            </a:r>
            <a:r>
              <a:rPr lang="en-US" sz="2000" dirty="0" smtClean="0">
                <a:latin typeface="+mn-lt"/>
              </a:rPr>
              <a:t> </a:t>
            </a:r>
            <a:r>
              <a:rPr lang="en-US" sz="2000" dirty="0" smtClean="0">
                <a:latin typeface="+mn-lt"/>
                <a:sym typeface="Symbol" panose="05050102010706020507" pitchFamily="18" charset="2"/>
              </a:rPr>
              <a:t> ,  1)</a:t>
            </a:r>
            <a:endParaRPr lang="en-US" sz="2000" dirty="0">
              <a:latin typeface="Symbol" panose="05050102010706020507" pitchFamily="18" charset="2"/>
            </a:endParaRPr>
          </a:p>
        </p:txBody>
      </p:sp>
    </p:spTree>
    <p:extLst>
      <p:ext uri="{BB962C8B-B14F-4D97-AF65-F5344CB8AC3E}">
        <p14:creationId xmlns:p14="http://schemas.microsoft.com/office/powerpoint/2010/main" val="364994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543800" cy="28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81001"/>
            <a:ext cx="8234363"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2357" t="3958" r="1452" b="1042"/>
          <a:stretch/>
        </p:blipFill>
        <p:spPr bwMode="auto">
          <a:xfrm>
            <a:off x="3505199" y="1894402"/>
            <a:ext cx="8686801" cy="282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106752" y="1886744"/>
            <a:ext cx="3265087" cy="3218656"/>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4202294038"/>
              </p:ext>
            </p:extLst>
          </p:nvPr>
        </p:nvGraphicFramePr>
        <p:xfrm>
          <a:off x="304798" y="5485339"/>
          <a:ext cx="3338513" cy="738187"/>
        </p:xfrm>
        <a:graphic>
          <a:graphicData uri="http://schemas.openxmlformats.org/presentationml/2006/ole">
            <mc:AlternateContent xmlns:mc="http://schemas.openxmlformats.org/markup-compatibility/2006">
              <mc:Choice xmlns:v="urn:schemas-microsoft-com:vml" Requires="v">
                <p:oleObj spid="_x0000_s14727" name="Equation" r:id="rId8" imgW="1955520" imgH="431640" progId="Equation.DSMT4">
                  <p:embed/>
                </p:oleObj>
              </mc:Choice>
              <mc:Fallback>
                <p:oleObj name="Equation" r:id="rId8" imgW="1955520" imgH="431640" progId="Equation.DSMT4">
                  <p:embed/>
                  <p:pic>
                    <p:nvPicPr>
                      <p:cNvPr id="0" name=""/>
                      <p:cNvPicPr/>
                      <p:nvPr/>
                    </p:nvPicPr>
                    <p:blipFill>
                      <a:blip r:embed="rId9"/>
                      <a:stretch>
                        <a:fillRect/>
                      </a:stretch>
                    </p:blipFill>
                    <p:spPr>
                      <a:xfrm>
                        <a:off x="304798" y="5485339"/>
                        <a:ext cx="3338513" cy="7381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4267200" y="5103136"/>
                <a:ext cx="7696200" cy="1602463"/>
              </a:xfrm>
            </p:spPr>
            <p:txBody>
              <a:bodyPr/>
              <a:lstStyle/>
              <a:p>
                <a:r>
                  <a:rPr lang="en-US" dirty="0" smtClean="0"/>
                  <a:t>The differences between experiment and theory are on the order of the difference between experimental traces taken under the same conditions…we have fit </a:t>
                </a:r>
                <a14:m>
                  <m:oMath xmlns:m="http://schemas.openxmlformats.org/officeDocument/2006/math">
                    <m:sSub>
                      <m:sSubPr>
                        <m:ctrlPr>
                          <a:rPr lang="en-US" sz="2000" b="0" i="1" dirty="0" smtClean="0">
                            <a:solidFill>
                              <a:srgbClr val="0000FF"/>
                            </a:solidFill>
                            <a:latin typeface="Cambria Math" panose="02040503050406030204" pitchFamily="18" charset="0"/>
                          </a:rPr>
                        </m:ctrlPr>
                      </m:sSubPr>
                      <m:e>
                        <m:r>
                          <a:rPr lang="en-US" sz="2000" b="0" i="1" dirty="0" smtClean="0">
                            <a:solidFill>
                              <a:srgbClr val="0000FF"/>
                            </a:solidFill>
                            <a:latin typeface="Cambria Math" panose="02040503050406030204" pitchFamily="18" charset="0"/>
                          </a:rPr>
                          <m:t>𝐷</m:t>
                        </m:r>
                      </m:e>
                      <m:sub>
                        <m:r>
                          <a:rPr lang="en-US" sz="2000" b="0" i="1" dirty="0" smtClean="0">
                            <a:solidFill>
                              <a:srgbClr val="0000FF"/>
                            </a:solidFill>
                            <a:latin typeface="Cambria Math" panose="02040503050406030204" pitchFamily="18" charset="0"/>
                          </a:rPr>
                          <m:t>0</m:t>
                        </m:r>
                      </m:sub>
                    </m:sSub>
                  </m:oMath>
                </a14:m>
                <a:r>
                  <a:rPr lang="en-US" dirty="0" smtClean="0"/>
                  <a:t> and </a:t>
                </a:r>
                <a14:m>
                  <m:oMath xmlns:m="http://schemas.openxmlformats.org/officeDocument/2006/math">
                    <m:sSubSup>
                      <m:sSubSupPr>
                        <m:ctrlPr>
                          <a:rPr lang="en-US" sz="2000" b="0" i="1" smtClean="0">
                            <a:solidFill>
                              <a:srgbClr val="0000FF"/>
                            </a:solidFill>
                            <a:latin typeface="Cambria Math" panose="02040503050406030204" pitchFamily="18" charset="0"/>
                          </a:rPr>
                        </m:ctrlPr>
                      </m:sSubSupPr>
                      <m:e>
                        <m:r>
                          <a:rPr lang="en-US" sz="2000" b="0" i="1" smtClean="0">
                            <a:solidFill>
                              <a:srgbClr val="0000FF"/>
                            </a:solidFill>
                            <a:latin typeface="Cambria Math" panose="02040503050406030204" pitchFamily="18" charset="0"/>
                          </a:rPr>
                          <m:t>𝑖</m:t>
                        </m:r>
                      </m:e>
                      <m:sub>
                        <m:r>
                          <a:rPr lang="en-US" sz="2000" b="0" i="1" smtClean="0">
                            <a:solidFill>
                              <a:srgbClr val="0000FF"/>
                            </a:solidFill>
                            <a:latin typeface="Cambria Math" panose="02040503050406030204" pitchFamily="18" charset="0"/>
                          </a:rPr>
                          <m:t>0</m:t>
                        </m:r>
                      </m:sub>
                      <m:sup>
                        <m:r>
                          <a:rPr lang="en-US" sz="2000" b="0" i="1" smtClean="0">
                            <a:solidFill>
                              <a:srgbClr val="0000FF"/>
                            </a:solidFill>
                            <a:latin typeface="Cambria Math" panose="02040503050406030204" pitchFamily="18" charset="0"/>
                          </a:rPr>
                          <m:t>𝑟𝑒𝑓</m:t>
                        </m:r>
                      </m:sup>
                    </m:sSubSup>
                  </m:oMath>
                </a14:m>
                <a:endParaRPr lang="en-US" b="0" dirty="0" smtClean="0"/>
              </a:p>
              <a:p>
                <a:r>
                  <a:rPr lang="en-US" dirty="0" smtClean="0"/>
                  <a:t>Subsequent to this work, we and others have used a similar “irreversible thermodynamics” treatment for diffusion of Li in the active materials of lithium ion batteries</a:t>
                </a:r>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4267200" y="5103136"/>
                <a:ext cx="7696200" cy="1602463"/>
              </a:xfrm>
              <a:blipFill rotWithShape="0">
                <a:blip r:embed="rId10"/>
                <a:stretch>
                  <a:fillRect l="-317" t="-3802" b="-16350"/>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3993134830"/>
              </p:ext>
            </p:extLst>
          </p:nvPr>
        </p:nvGraphicFramePr>
        <p:xfrm>
          <a:off x="228599" y="4907875"/>
          <a:ext cx="3490913" cy="390525"/>
        </p:xfrm>
        <a:graphic>
          <a:graphicData uri="http://schemas.openxmlformats.org/presentationml/2006/ole">
            <mc:AlternateContent xmlns:mc="http://schemas.openxmlformats.org/markup-compatibility/2006">
              <mc:Choice xmlns:v="urn:schemas-microsoft-com:vml" Requires="v">
                <p:oleObj spid="_x0000_s14728" name="Equation" r:id="rId11" imgW="2044440" imgH="228600" progId="Equation.DSMT4">
                  <p:embed/>
                </p:oleObj>
              </mc:Choice>
              <mc:Fallback>
                <p:oleObj name="Equation" r:id="rId11" imgW="2044440" imgH="228600" progId="Equation.DSMT4">
                  <p:embed/>
                  <p:pic>
                    <p:nvPicPr>
                      <p:cNvPr id="0" name=""/>
                      <p:cNvPicPr/>
                      <p:nvPr/>
                    </p:nvPicPr>
                    <p:blipFill>
                      <a:blip r:embed="rId12"/>
                      <a:stretch>
                        <a:fillRect/>
                      </a:stretch>
                    </p:blipFill>
                    <p:spPr>
                      <a:xfrm>
                        <a:off x="228599" y="4907875"/>
                        <a:ext cx="3490913" cy="390525"/>
                      </a:xfrm>
                      <a:prstGeom prst="rect">
                        <a:avLst/>
                      </a:prstGeom>
                      <a:solidFill>
                        <a:schemeClr val="bg1"/>
                      </a:solidFill>
                    </p:spPr>
                  </p:pic>
                </p:oleObj>
              </mc:Fallback>
            </mc:AlternateContent>
          </a:graphicData>
        </a:graphic>
      </p:graphicFrame>
      <p:pic>
        <p:nvPicPr>
          <p:cNvPr id="9" name="Picture 8"/>
          <p:cNvPicPr>
            <a:picLocks noChangeAspect="1"/>
          </p:cNvPicPr>
          <p:nvPr/>
        </p:nvPicPr>
        <p:blipFill>
          <a:blip r:embed="rId13"/>
          <a:stretch>
            <a:fillRect/>
          </a:stretch>
        </p:blipFill>
        <p:spPr>
          <a:xfrm>
            <a:off x="8651288" y="152400"/>
            <a:ext cx="1447800" cy="1689100"/>
          </a:xfrm>
          <a:prstGeom prst="rect">
            <a:avLst/>
          </a:prstGeom>
        </p:spPr>
      </p:pic>
    </p:spTree>
    <p:extLst>
      <p:ext uri="{BB962C8B-B14F-4D97-AF65-F5344CB8AC3E}">
        <p14:creationId xmlns:p14="http://schemas.microsoft.com/office/powerpoint/2010/main" val="16575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4392851" y="4942789"/>
            <a:ext cx="1563305" cy="51565"/>
          </a:xfrm>
          <a:prstGeom prst="rect">
            <a:avLst/>
          </a:prstGeom>
          <a:pattFill prst="ltUpDiag">
            <a:fgClr>
              <a:srgbClr val="0000FF"/>
            </a:fgClr>
            <a:bgClr>
              <a:schemeClr val="bg1"/>
            </a:bgClr>
          </a:pattFill>
          <a:ln w="12700" cap="flat" cmpd="sng" algn="ctr">
            <a:solidFill>
              <a:srgbClr val="00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3"/>
          <a:stretch>
            <a:fillRect/>
          </a:stretch>
        </p:blipFill>
        <p:spPr>
          <a:xfrm>
            <a:off x="118670" y="1028894"/>
            <a:ext cx="1524000" cy="2167156"/>
          </a:xfrm>
          <a:prstGeom prst="rect">
            <a:avLst/>
          </a:prstGeom>
        </p:spPr>
      </p:pic>
      <p:pic>
        <p:nvPicPr>
          <p:cNvPr id="5" name="Picture 4"/>
          <p:cNvPicPr>
            <a:picLocks noChangeAspect="1"/>
          </p:cNvPicPr>
          <p:nvPr/>
        </p:nvPicPr>
        <p:blipFill>
          <a:blip r:embed="rId4"/>
          <a:stretch>
            <a:fillRect/>
          </a:stretch>
        </p:blipFill>
        <p:spPr>
          <a:xfrm>
            <a:off x="1822450" y="1276350"/>
            <a:ext cx="1567643" cy="1847850"/>
          </a:xfrm>
          <a:prstGeom prst="rect">
            <a:avLst/>
          </a:prstGeom>
        </p:spPr>
      </p:pic>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225942953"/>
              </p:ext>
            </p:extLst>
          </p:nvPr>
        </p:nvGraphicFramePr>
        <p:xfrm>
          <a:off x="31940" y="3748939"/>
          <a:ext cx="4267200" cy="3113088"/>
        </p:xfrm>
        <a:graphic>
          <a:graphicData uri="http://schemas.openxmlformats.org/presentationml/2006/ole">
            <mc:AlternateContent xmlns:mc="http://schemas.openxmlformats.org/markup-compatibility/2006">
              <mc:Choice xmlns:v="urn:schemas-microsoft-com:vml" Requires="v">
                <p:oleObj spid="_x0000_s23726" name="Equation" r:id="rId5" imgW="3238200" imgH="2361960" progId="Equation.DSMT4">
                  <p:embed/>
                </p:oleObj>
              </mc:Choice>
              <mc:Fallback>
                <p:oleObj name="Equation" r:id="rId5" imgW="3238200" imgH="2361960" progId="Equation.DSMT4">
                  <p:embed/>
                  <p:pic>
                    <p:nvPicPr>
                      <p:cNvPr id="0" name=""/>
                      <p:cNvPicPr/>
                      <p:nvPr/>
                    </p:nvPicPr>
                    <p:blipFill>
                      <a:blip r:embed="rId6"/>
                      <a:stretch>
                        <a:fillRect/>
                      </a:stretch>
                    </p:blipFill>
                    <p:spPr>
                      <a:xfrm>
                        <a:off x="31940" y="3748939"/>
                        <a:ext cx="4267200" cy="3113088"/>
                      </a:xfrm>
                      <a:prstGeom prst="rect">
                        <a:avLst/>
                      </a:prstGeom>
                    </p:spPr>
                  </p:pic>
                </p:oleObj>
              </mc:Fallback>
            </mc:AlternateContent>
          </a:graphicData>
        </a:graphic>
      </p:graphicFrame>
      <p:pic>
        <p:nvPicPr>
          <p:cNvPr id="7" name="Picture 6"/>
          <p:cNvPicPr>
            <a:picLocks noChangeAspect="1"/>
          </p:cNvPicPr>
          <p:nvPr/>
        </p:nvPicPr>
        <p:blipFill>
          <a:blip r:embed="rId7"/>
          <a:stretch>
            <a:fillRect/>
          </a:stretch>
        </p:blipFill>
        <p:spPr>
          <a:xfrm>
            <a:off x="3608302" y="2250376"/>
            <a:ext cx="3833738" cy="1139152"/>
          </a:xfrm>
          <a:prstGeom prst="rect">
            <a:avLst/>
          </a:prstGeom>
        </p:spPr>
      </p:pic>
      <p:pic>
        <p:nvPicPr>
          <p:cNvPr id="8" name="Picture 7"/>
          <p:cNvPicPr>
            <a:picLocks noChangeAspect="1"/>
          </p:cNvPicPr>
          <p:nvPr/>
        </p:nvPicPr>
        <p:blipFill>
          <a:blip r:embed="rId8"/>
          <a:stretch>
            <a:fillRect/>
          </a:stretch>
        </p:blipFill>
        <p:spPr>
          <a:xfrm>
            <a:off x="4350904" y="1690711"/>
            <a:ext cx="2513551" cy="538883"/>
          </a:xfrm>
          <a:prstGeom prst="rect">
            <a:avLst/>
          </a:prstGeom>
        </p:spPr>
      </p:pic>
      <p:sp>
        <p:nvSpPr>
          <p:cNvPr id="9" name="TextBox 8"/>
          <p:cNvSpPr txBox="1"/>
          <p:nvPr/>
        </p:nvSpPr>
        <p:spPr>
          <a:xfrm>
            <a:off x="3978657" y="1078502"/>
            <a:ext cx="3291407" cy="584775"/>
          </a:xfrm>
          <a:prstGeom prst="rect">
            <a:avLst/>
          </a:prstGeom>
          <a:noFill/>
        </p:spPr>
        <p:txBody>
          <a:bodyPr wrap="square" rtlCol="0">
            <a:spAutoFit/>
          </a:bodyPr>
          <a:lstStyle/>
          <a:p>
            <a:r>
              <a:rPr lang="en-US" sz="1600" dirty="0"/>
              <a:t>v</a:t>
            </a:r>
            <a:r>
              <a:rPr lang="en-US" sz="1600" dirty="0" smtClean="0"/>
              <a:t>on K</a:t>
            </a:r>
            <a:r>
              <a:rPr lang="en-US" sz="1600" dirty="0" smtClean="0">
                <a:latin typeface="Arial" panose="020B0604020202020204" pitchFamily="34" charset="0"/>
                <a:cs typeface="Arial" panose="020B0604020202020204" pitchFamily="34" charset="0"/>
              </a:rPr>
              <a:t>ármán transformation for velocity components</a:t>
            </a:r>
            <a:r>
              <a:rPr lang="en-US" sz="1600" dirty="0" smtClean="0"/>
              <a:t> &amp; pressure</a:t>
            </a:r>
            <a:endParaRPr lang="en-US" sz="1600" dirty="0"/>
          </a:p>
        </p:txBody>
      </p:sp>
      <p:sp>
        <p:nvSpPr>
          <p:cNvPr id="10" name="Rounded Rectangle 9"/>
          <p:cNvSpPr/>
          <p:nvPr/>
        </p:nvSpPr>
        <p:spPr bwMode="auto">
          <a:xfrm>
            <a:off x="3624984" y="1028894"/>
            <a:ext cx="3833738" cy="2440682"/>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pic>
        <p:nvPicPr>
          <p:cNvPr id="12" name="Picture 11"/>
          <p:cNvPicPr>
            <a:picLocks noChangeAspect="1"/>
          </p:cNvPicPr>
          <p:nvPr/>
        </p:nvPicPr>
        <p:blipFill>
          <a:blip r:embed="rId9"/>
          <a:stretch>
            <a:fillRect/>
          </a:stretch>
        </p:blipFill>
        <p:spPr>
          <a:xfrm>
            <a:off x="8482445" y="3323936"/>
            <a:ext cx="3567547" cy="3523673"/>
          </a:xfrm>
          <a:prstGeom prst="rect">
            <a:avLst/>
          </a:prstGeom>
        </p:spPr>
      </p:pic>
      <p:pic>
        <p:nvPicPr>
          <p:cNvPr id="11" name="Picture 10"/>
          <p:cNvPicPr>
            <a:picLocks noChangeAspect="1"/>
          </p:cNvPicPr>
          <p:nvPr/>
        </p:nvPicPr>
        <p:blipFill>
          <a:blip r:embed="rId10"/>
          <a:stretch>
            <a:fillRect/>
          </a:stretch>
        </p:blipFill>
        <p:spPr>
          <a:xfrm>
            <a:off x="8482445" y="1"/>
            <a:ext cx="3567548" cy="3413022"/>
          </a:xfrm>
          <a:prstGeom prst="rect">
            <a:avLst/>
          </a:prstGeom>
        </p:spPr>
      </p:pic>
      <p:sp>
        <p:nvSpPr>
          <p:cNvPr id="2" name="Rectangle 1"/>
          <p:cNvSpPr/>
          <p:nvPr/>
        </p:nvSpPr>
        <p:spPr>
          <a:xfrm>
            <a:off x="146050" y="89013"/>
            <a:ext cx="8458200" cy="738664"/>
          </a:xfrm>
          <a:prstGeom prst="rect">
            <a:avLst/>
          </a:prstGeom>
        </p:spPr>
        <p:txBody>
          <a:bodyPr wrap="square">
            <a:spAutoFit/>
          </a:bodyPr>
          <a:lstStyle/>
          <a:p>
            <a:r>
              <a:rPr lang="en-US" sz="2400" dirty="0" smtClean="0">
                <a:latin typeface="+mn-lt"/>
                <a:ea typeface="Times New Roman" panose="02020603050405020304" pitchFamily="18" charset="0"/>
              </a:rPr>
              <a:t>“Convective </a:t>
            </a:r>
            <a:r>
              <a:rPr lang="en-US" sz="2400" dirty="0">
                <a:latin typeface="+mn-lt"/>
                <a:ea typeface="Times New Roman" panose="02020603050405020304" pitchFamily="18" charset="0"/>
              </a:rPr>
              <a:t>Diffusion to a Rotating Disk,” </a:t>
            </a:r>
            <a:endParaRPr lang="en-US" sz="2400" dirty="0" smtClean="0">
              <a:latin typeface="+mn-lt"/>
              <a:ea typeface="Times New Roman" panose="02020603050405020304" pitchFamily="18" charset="0"/>
            </a:endParaRPr>
          </a:p>
          <a:p>
            <a:r>
              <a:rPr lang="en-US" sz="1800" dirty="0" smtClean="0">
                <a:latin typeface="+mn-lt"/>
                <a:ea typeface="Times New Roman" panose="02020603050405020304" pitchFamily="18" charset="0"/>
              </a:rPr>
              <a:t>M. W. Verbrugge, </a:t>
            </a:r>
            <a:r>
              <a:rPr lang="en-US" sz="1800" i="1" dirty="0" smtClean="0">
                <a:latin typeface="+mn-lt"/>
                <a:ea typeface="Times New Roman" panose="02020603050405020304" pitchFamily="18" charset="0"/>
              </a:rPr>
              <a:t>J</a:t>
            </a:r>
            <a:r>
              <a:rPr lang="en-US" sz="1800" i="1" dirty="0">
                <a:latin typeface="+mn-lt"/>
                <a:ea typeface="Times New Roman" panose="02020603050405020304" pitchFamily="18" charset="0"/>
              </a:rPr>
              <a:t>. </a:t>
            </a:r>
            <a:r>
              <a:rPr lang="en-US" sz="1800" i="1" dirty="0" err="1">
                <a:latin typeface="+mn-lt"/>
                <a:ea typeface="Times New Roman" panose="02020603050405020304" pitchFamily="18" charset="0"/>
              </a:rPr>
              <a:t>Electrochem</a:t>
            </a:r>
            <a:r>
              <a:rPr lang="en-US" sz="1800" i="1" dirty="0">
                <a:latin typeface="+mn-lt"/>
                <a:ea typeface="Times New Roman" panose="02020603050405020304" pitchFamily="18" charset="0"/>
              </a:rPr>
              <a:t>. Soc.</a:t>
            </a:r>
            <a:r>
              <a:rPr lang="en-US" sz="1800" dirty="0">
                <a:latin typeface="+mn-lt"/>
                <a:ea typeface="Times New Roman" panose="02020603050405020304" pitchFamily="18" charset="0"/>
              </a:rPr>
              <a:t>, </a:t>
            </a:r>
            <a:r>
              <a:rPr lang="en-US" sz="1800" dirty="0" smtClean="0">
                <a:latin typeface="+mn-lt"/>
                <a:ea typeface="Times New Roman" panose="02020603050405020304" pitchFamily="18" charset="0"/>
              </a:rPr>
              <a:t>139(1992)3529 </a:t>
            </a:r>
            <a:endParaRPr lang="en-US" sz="1800" dirty="0">
              <a:latin typeface="+mn-lt"/>
            </a:endParaRPr>
          </a:p>
        </p:txBody>
      </p:sp>
      <p:sp>
        <p:nvSpPr>
          <p:cNvPr id="3" name="Rectangle 2"/>
          <p:cNvSpPr/>
          <p:nvPr/>
        </p:nvSpPr>
        <p:spPr bwMode="auto">
          <a:xfrm>
            <a:off x="6199718" y="3657600"/>
            <a:ext cx="2209800" cy="2743200"/>
          </a:xfrm>
          <a:prstGeom prst="rect">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6199719" y="3670793"/>
            <a:ext cx="76200" cy="2730007"/>
          </a:xfrm>
          <a:prstGeom prst="rect">
            <a:avLst/>
          </a:prstGeom>
          <a:pattFill prst="ltUpDiag">
            <a:fgClr>
              <a:srgbClr val="0000FF"/>
            </a:fgClr>
            <a:bgClr>
              <a:schemeClr val="bg1"/>
            </a:bgClr>
          </a:patt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8333318" y="3664196"/>
            <a:ext cx="79846" cy="2730007"/>
          </a:xfrm>
          <a:prstGeom prst="rect">
            <a:avLst/>
          </a:prstGeom>
          <a:pattFill prst="ltUpDiag">
            <a:fgClr>
              <a:srgbClr val="0000FF"/>
            </a:fgClr>
            <a:bgClr>
              <a:schemeClr val="bg1"/>
            </a:bgClr>
          </a:patt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5" name="Rectangle 14"/>
          <p:cNvSpPr/>
          <p:nvPr/>
        </p:nvSpPr>
        <p:spPr bwMode="auto">
          <a:xfrm>
            <a:off x="6275919" y="6333478"/>
            <a:ext cx="2057399" cy="69603"/>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6" name="Rectangle 15"/>
          <p:cNvSpPr/>
          <p:nvPr/>
        </p:nvSpPr>
        <p:spPr bwMode="auto">
          <a:xfrm>
            <a:off x="6272273" y="3655319"/>
            <a:ext cx="2057399" cy="69603"/>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5540187" y="3635412"/>
            <a:ext cx="657552" cy="2800767"/>
          </a:xfrm>
          <a:prstGeom prst="rect">
            <a:avLst/>
          </a:prstGeom>
          <a:noFill/>
        </p:spPr>
        <p:txBody>
          <a:bodyPr wrap="none" rtlCol="0">
            <a:spAutoFit/>
          </a:bodyPr>
          <a:lstStyle/>
          <a:p>
            <a:r>
              <a:rPr lang="en-US" sz="1600" dirty="0" smtClean="0">
                <a:latin typeface="Symbol" panose="05050102010706020507" pitchFamily="18" charset="2"/>
              </a:rPr>
              <a:t>G</a:t>
            </a:r>
            <a:r>
              <a:rPr lang="en-US" sz="1600" dirty="0" smtClean="0"/>
              <a:t> = 1</a:t>
            </a:r>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endParaRPr lang="en-US" sz="1600" dirty="0" smtClean="0">
              <a:latin typeface="Symbol" panose="05050102010706020507" pitchFamily="18" charset="2"/>
            </a:endParaRPr>
          </a:p>
          <a:p>
            <a:r>
              <a:rPr lang="en-US" sz="1600" dirty="0" smtClean="0">
                <a:latin typeface="Symbol" panose="05050102010706020507" pitchFamily="18" charset="2"/>
              </a:rPr>
              <a:t>G</a:t>
            </a:r>
            <a:r>
              <a:rPr lang="en-US" sz="1600" dirty="0" smtClean="0"/>
              <a:t> = 0</a:t>
            </a:r>
            <a:endParaRPr lang="en-US" sz="1600" dirty="0"/>
          </a:p>
        </p:txBody>
      </p:sp>
      <p:sp>
        <p:nvSpPr>
          <p:cNvPr id="19" name="TextBox 18"/>
          <p:cNvSpPr txBox="1"/>
          <p:nvPr/>
        </p:nvSpPr>
        <p:spPr>
          <a:xfrm>
            <a:off x="6065570" y="6476781"/>
            <a:ext cx="2621230" cy="338554"/>
          </a:xfrm>
          <a:prstGeom prst="rect">
            <a:avLst/>
          </a:prstGeom>
          <a:noFill/>
        </p:spPr>
        <p:txBody>
          <a:bodyPr wrap="none" rtlCol="0">
            <a:spAutoFit/>
          </a:bodyPr>
          <a:lstStyle/>
          <a:p>
            <a:r>
              <a:rPr lang="en-US" sz="1600" dirty="0" smtClean="0">
                <a:latin typeface="Symbol" panose="05050102010706020507" pitchFamily="18" charset="2"/>
              </a:rPr>
              <a:t>q</a:t>
            </a:r>
            <a:r>
              <a:rPr lang="en-US" sz="1600" dirty="0" smtClean="0"/>
              <a:t> = 0                        </a:t>
            </a:r>
            <a:r>
              <a:rPr lang="en-US" sz="1600" dirty="0" smtClean="0">
                <a:latin typeface="Symbol" panose="05050102010706020507" pitchFamily="18" charset="2"/>
              </a:rPr>
              <a:t>q = p/2</a:t>
            </a:r>
            <a:endParaRPr lang="en-US" sz="1600" dirty="0"/>
          </a:p>
        </p:txBody>
      </p:sp>
      <mc:AlternateContent xmlns:mc="http://schemas.openxmlformats.org/markup-compatibility/2006" xmlns:a14="http://schemas.microsoft.com/office/drawing/2010/main">
        <mc:Choice Requires="a14">
          <p:sp>
            <p:nvSpPr>
              <p:cNvPr id="21" name="TextBox 20"/>
              <p:cNvSpPr txBox="1"/>
              <p:nvPr/>
            </p:nvSpPr>
            <p:spPr>
              <a:xfrm>
                <a:off x="6960878" y="3746018"/>
                <a:ext cx="62087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m:t>
                      </m:r>
                    </m:oMath>
                  </m:oMathPara>
                </a14:m>
                <a:endParaRPr lang="en-US" sz="1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960878" y="3746018"/>
                <a:ext cx="620875" cy="246221"/>
              </a:xfrm>
              <a:prstGeom prst="rect">
                <a:avLst/>
              </a:prstGeom>
              <a:blipFill rotWithShape="0">
                <a:blip r:embed="rId11"/>
                <a:stretch>
                  <a:fillRect l="-3922" r="-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343241" y="4419600"/>
                <a:ext cx="110716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𝑟</m:t>
                      </m:r>
                      <m:r>
                        <a:rPr lang="en-US" sz="1600" b="0" i="1" smtClean="0">
                          <a:latin typeface="Cambria Math" panose="02040503050406030204" pitchFamily="18" charset="0"/>
                        </a:rPr>
                        <m:t>&gt;</m:t>
                      </m:r>
                      <m:r>
                        <a:rPr lang="en-US" sz="1600" b="0" i="1" smtClean="0">
                          <a:latin typeface="Cambria Math" panose="02040503050406030204" pitchFamily="18" charset="0"/>
                        </a:rPr>
                        <m:t>𝑎</m:t>
                      </m:r>
                      <m:r>
                        <a:rPr lang="en-US" sz="1600" b="0" i="1" smtClean="0">
                          <a:latin typeface="Cambria Math" panose="02040503050406030204" pitchFamily="18" charset="0"/>
                        </a:rPr>
                        <m:t>,</m:t>
                      </m:r>
                      <m: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=0</m:t>
                      </m:r>
                    </m:oMath>
                  </m:oMathPara>
                </a14:m>
                <a:endParaRPr lang="en-US" sz="1600" dirty="0"/>
              </a:p>
            </p:txBody>
          </p:sp>
        </mc:Choice>
        <mc:Fallback xmlns="">
          <p:sp>
            <p:nvSpPr>
              <p:cNvPr id="22" name="TextBox 21"/>
              <p:cNvSpPr txBox="1">
                <a:spLocks noRot="1" noChangeAspect="1" noMove="1" noResize="1" noEditPoints="1" noAdjustHandles="1" noChangeArrowheads="1" noChangeShapeType="1" noTextEdit="1"/>
              </p:cNvSpPr>
              <p:nvPr/>
            </p:nvSpPr>
            <p:spPr>
              <a:xfrm>
                <a:off x="6343241" y="4419600"/>
                <a:ext cx="1107163" cy="246221"/>
              </a:xfrm>
              <a:prstGeom prst="rect">
                <a:avLst/>
              </a:prstGeom>
              <a:blipFill rotWithShape="0">
                <a:blip r:embed="rId12"/>
                <a:stretch>
                  <a:fillRect l="-1657" r="-3315"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743044" y="6066161"/>
                <a:ext cx="110716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𝑟</m:t>
                      </m:r>
                      <m:r>
                        <a:rPr lang="en-US" sz="1600" b="0" i="1" smtClean="0">
                          <a:latin typeface="Cambria Math" panose="02040503050406030204" pitchFamily="18" charset="0"/>
                        </a:rPr>
                        <m:t>&lt;</m:t>
                      </m:r>
                      <m:r>
                        <a:rPr lang="en-US" sz="1600" b="0" i="1" smtClean="0">
                          <a:latin typeface="Cambria Math" panose="02040503050406030204" pitchFamily="18" charset="0"/>
                        </a:rPr>
                        <m:t>𝑎</m:t>
                      </m:r>
                      <m:r>
                        <a:rPr lang="en-US" sz="1600" b="0" i="1" smtClean="0">
                          <a:latin typeface="Cambria Math" panose="02040503050406030204" pitchFamily="18" charset="0"/>
                        </a:rPr>
                        <m:t>,</m:t>
                      </m:r>
                      <m:r>
                        <a:rPr lang="en-US" sz="1600" b="0" i="1" smtClean="0">
                          <a:latin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=0</m:t>
                      </m:r>
                    </m:oMath>
                  </m:oMathPara>
                </a14:m>
                <a:endParaRPr lang="en-US" sz="16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743044" y="6066161"/>
                <a:ext cx="1107163" cy="246221"/>
              </a:xfrm>
              <a:prstGeom prst="rect">
                <a:avLst/>
              </a:prstGeom>
              <a:blipFill rotWithShape="0">
                <a:blip r:embed="rId13"/>
                <a:stretch>
                  <a:fillRect l="-1099" r="-3297"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739229" y="5117954"/>
                <a:ext cx="54168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𝑟</m:t>
                      </m:r>
                      <m:r>
                        <a:rPr lang="en-US" sz="1600" b="0" i="1" smtClean="0">
                          <a:latin typeface="Cambria Math" panose="02040503050406030204" pitchFamily="18" charset="0"/>
                          <a:ea typeface="Cambria Math" panose="02040503050406030204" pitchFamily="18" charset="0"/>
                        </a:rPr>
                        <m:t>=0</m:t>
                      </m:r>
                    </m:oMath>
                  </m:oMathPara>
                </a14:m>
                <a:endParaRPr lang="en-US" sz="1600" b="0" dirty="0" smtClean="0">
                  <a:ea typeface="Cambria Math"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739229" y="5117954"/>
                <a:ext cx="541687" cy="246221"/>
              </a:xfrm>
              <a:prstGeom prst="rect">
                <a:avLst/>
              </a:prstGeom>
              <a:blipFill rotWithShape="0">
                <a:blip r:embed="rId14"/>
                <a:stretch>
                  <a:fillRect l="-4545" r="-6818" b="-7500"/>
                </a:stretch>
              </a:blipFill>
            </p:spPr>
            <p:txBody>
              <a:bodyPr/>
              <a:lstStyle/>
              <a:p>
                <a:r>
                  <a:rPr lang="en-US">
                    <a:noFill/>
                  </a:rPr>
                  <a:t> </a:t>
                </a:r>
              </a:p>
            </p:txBody>
          </p:sp>
        </mc:Fallback>
      </mc:AlternateContent>
      <p:sp>
        <p:nvSpPr>
          <p:cNvPr id="25" name="TextBox 24"/>
          <p:cNvSpPr txBox="1"/>
          <p:nvPr/>
        </p:nvSpPr>
        <p:spPr>
          <a:xfrm>
            <a:off x="7161580" y="5305483"/>
            <a:ext cx="1175322" cy="338554"/>
          </a:xfrm>
          <a:prstGeom prst="rect">
            <a:avLst/>
          </a:prstGeom>
          <a:noFill/>
        </p:spPr>
        <p:txBody>
          <a:bodyPr wrap="none" rtlCol="0">
            <a:spAutoFit/>
          </a:bodyPr>
          <a:lstStyle/>
          <a:p>
            <a:r>
              <a:rPr lang="en-US" sz="1600" dirty="0" smtClean="0"/>
              <a:t>Center line</a:t>
            </a:r>
            <a:endParaRPr lang="en-US" sz="1600" dirty="0"/>
          </a:p>
        </p:txBody>
      </p:sp>
      <p:sp>
        <p:nvSpPr>
          <p:cNvPr id="28" name="TextBox 27"/>
          <p:cNvSpPr txBox="1"/>
          <p:nvPr/>
        </p:nvSpPr>
        <p:spPr>
          <a:xfrm>
            <a:off x="6749630" y="6368279"/>
            <a:ext cx="1050288" cy="338554"/>
          </a:xfrm>
          <a:prstGeom prst="rect">
            <a:avLst/>
          </a:prstGeom>
          <a:noFill/>
        </p:spPr>
        <p:txBody>
          <a:bodyPr wrap="none" rtlCol="0">
            <a:spAutoFit/>
          </a:bodyPr>
          <a:lstStyle/>
          <a:p>
            <a:r>
              <a:rPr lang="en-US" sz="1600" dirty="0" smtClean="0"/>
              <a:t>Electrode</a:t>
            </a:r>
            <a:endParaRPr lang="en-US" sz="1600" dirty="0"/>
          </a:p>
        </p:txBody>
      </p:sp>
      <p:sp>
        <p:nvSpPr>
          <p:cNvPr id="29" name="TextBox 28"/>
          <p:cNvSpPr txBox="1"/>
          <p:nvPr/>
        </p:nvSpPr>
        <p:spPr>
          <a:xfrm>
            <a:off x="6276494" y="4598634"/>
            <a:ext cx="1792478" cy="338554"/>
          </a:xfrm>
          <a:prstGeom prst="rect">
            <a:avLst/>
          </a:prstGeom>
          <a:noFill/>
        </p:spPr>
        <p:txBody>
          <a:bodyPr wrap="none" rtlCol="0">
            <a:spAutoFit/>
          </a:bodyPr>
          <a:lstStyle/>
          <a:p>
            <a:r>
              <a:rPr lang="en-US" sz="1600" dirty="0" smtClean="0"/>
              <a:t>Insulating surface</a:t>
            </a:r>
            <a:endParaRPr lang="en-US" sz="1600" dirty="0"/>
          </a:p>
        </p:txBody>
      </p:sp>
      <p:graphicFrame>
        <p:nvGraphicFramePr>
          <p:cNvPr id="30" name="Content Placeholder 5"/>
          <p:cNvGraphicFramePr>
            <a:graphicFrameLocks noChangeAspect="1"/>
          </p:cNvGraphicFramePr>
          <p:nvPr>
            <p:extLst>
              <p:ext uri="{D42A27DB-BD31-4B8C-83A1-F6EECF244321}">
                <p14:modId xmlns:p14="http://schemas.microsoft.com/office/powerpoint/2010/main" val="1434528281"/>
              </p:ext>
            </p:extLst>
          </p:nvPr>
        </p:nvGraphicFramePr>
        <p:xfrm>
          <a:off x="2431146" y="3818664"/>
          <a:ext cx="1784350" cy="1422400"/>
        </p:xfrm>
        <a:graphic>
          <a:graphicData uri="http://schemas.openxmlformats.org/presentationml/2006/ole">
            <mc:AlternateContent xmlns:mc="http://schemas.openxmlformats.org/markup-compatibility/2006">
              <mc:Choice xmlns:v="urn:schemas-microsoft-com:vml" Requires="v">
                <p:oleObj spid="_x0000_s23727" name="Equation" r:id="rId15" imgW="1434960" imgH="1143000" progId="Equation.DSMT4">
                  <p:embed/>
                </p:oleObj>
              </mc:Choice>
              <mc:Fallback>
                <p:oleObj name="Equation" r:id="rId15" imgW="1434960" imgH="1143000" progId="Equation.DSMT4">
                  <p:embed/>
                  <p:pic>
                    <p:nvPicPr>
                      <p:cNvPr id="0" name=""/>
                      <p:cNvPicPr/>
                      <p:nvPr/>
                    </p:nvPicPr>
                    <p:blipFill>
                      <a:blip r:embed="rId16"/>
                      <a:stretch>
                        <a:fillRect/>
                      </a:stretch>
                    </p:blipFill>
                    <p:spPr>
                      <a:xfrm>
                        <a:off x="2431146" y="3818664"/>
                        <a:ext cx="1784350" cy="1422400"/>
                      </a:xfrm>
                      <a:prstGeom prst="rect">
                        <a:avLst/>
                      </a:prstGeom>
                      <a:ln>
                        <a:solidFill>
                          <a:schemeClr val="tx1"/>
                        </a:solidFill>
                      </a:ln>
                    </p:spPr>
                  </p:pic>
                </p:oleObj>
              </mc:Fallback>
            </mc:AlternateContent>
          </a:graphicData>
        </a:graphic>
      </p:graphicFrame>
      <p:sp>
        <p:nvSpPr>
          <p:cNvPr id="31" name="Rectangle 30"/>
          <p:cNvSpPr/>
          <p:nvPr/>
        </p:nvSpPr>
        <p:spPr bwMode="auto">
          <a:xfrm>
            <a:off x="5004952" y="4948635"/>
            <a:ext cx="355340" cy="45719"/>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34" name="Straight Arrow Connector 33"/>
          <p:cNvCxnSpPr/>
          <p:nvPr/>
        </p:nvCxnSpPr>
        <p:spPr bwMode="auto">
          <a:xfrm flipV="1">
            <a:off x="5181600" y="4049314"/>
            <a:ext cx="0" cy="852616"/>
          </a:xfrm>
          <a:prstGeom prst="straightConnector1">
            <a:avLst/>
          </a:prstGeom>
          <a:noFill/>
          <a:ln w="12700" cap="flat" cmpd="sng" algn="ctr">
            <a:solidFill>
              <a:schemeClr val="tx1"/>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35" name="TextBox 34"/>
              <p:cNvSpPr txBox="1"/>
              <p:nvPr/>
            </p:nvSpPr>
            <p:spPr>
              <a:xfrm>
                <a:off x="4911881" y="3974089"/>
                <a:ext cx="160620"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𝑧</m:t>
                      </m:r>
                    </m:oMath>
                  </m:oMathPara>
                </a14:m>
                <a:endParaRPr lang="en-US" sz="16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911881" y="3974089"/>
                <a:ext cx="160620" cy="246221"/>
              </a:xfrm>
              <a:prstGeom prst="rect">
                <a:avLst/>
              </a:prstGeom>
              <a:blipFill rotWithShape="0">
                <a:blip r:embed="rId17"/>
                <a:stretch>
                  <a:fillRect l="-15385" r="-11538"/>
                </a:stretch>
              </a:blipFill>
            </p:spPr>
            <p:txBody>
              <a:bodyPr/>
              <a:lstStyle/>
              <a:p>
                <a:r>
                  <a:rPr lang="en-US">
                    <a:noFill/>
                  </a:rPr>
                  <a:t> </a:t>
                </a:r>
              </a:p>
            </p:txBody>
          </p:sp>
        </mc:Fallback>
      </mc:AlternateContent>
      <p:cxnSp>
        <p:nvCxnSpPr>
          <p:cNvPr id="39" name="Straight Arrow Connector 38"/>
          <p:cNvCxnSpPr/>
          <p:nvPr/>
        </p:nvCxnSpPr>
        <p:spPr bwMode="auto">
          <a:xfrm>
            <a:off x="5174504" y="4903461"/>
            <a:ext cx="470640" cy="0"/>
          </a:xfrm>
          <a:prstGeom prst="straightConnector1">
            <a:avLst/>
          </a:prstGeom>
          <a:noFill/>
          <a:ln w="12700" cap="flat" cmpd="sng" algn="ctr">
            <a:solidFill>
              <a:schemeClr val="tx1"/>
            </a:solidFill>
            <a:prstDash val="solid"/>
            <a:round/>
            <a:headEnd type="none" w="med" len="med"/>
            <a:tailEnd type="arrow" w="med" len="med"/>
          </a:ln>
          <a:effectLst/>
        </p:spPr>
      </p:cxnSp>
      <mc:AlternateContent xmlns:mc="http://schemas.openxmlformats.org/markup-compatibility/2006" xmlns:a14="http://schemas.microsoft.com/office/drawing/2010/main">
        <mc:Choice Requires="a14">
          <p:sp>
            <p:nvSpPr>
              <p:cNvPr id="40" name="TextBox 39"/>
              <p:cNvSpPr txBox="1"/>
              <p:nvPr/>
            </p:nvSpPr>
            <p:spPr>
              <a:xfrm>
                <a:off x="5413877" y="4620550"/>
                <a:ext cx="159979"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𝑟</m:t>
                      </m:r>
                    </m:oMath>
                  </m:oMathPara>
                </a14:m>
                <a:endParaRPr lang="en-US" sz="1600" dirty="0"/>
              </a:p>
            </p:txBody>
          </p:sp>
        </mc:Choice>
        <mc:Fallback xmlns="">
          <p:sp>
            <p:nvSpPr>
              <p:cNvPr id="40" name="TextBox 39"/>
              <p:cNvSpPr txBox="1">
                <a:spLocks noRot="1" noChangeAspect="1" noMove="1" noResize="1" noEditPoints="1" noAdjustHandles="1" noChangeArrowheads="1" noChangeShapeType="1" noTextEdit="1"/>
              </p:cNvSpPr>
              <p:nvPr/>
            </p:nvSpPr>
            <p:spPr>
              <a:xfrm>
                <a:off x="5413877" y="4620550"/>
                <a:ext cx="159979" cy="246221"/>
              </a:xfrm>
              <a:prstGeom prst="rect">
                <a:avLst/>
              </a:prstGeom>
              <a:blipFill rotWithShape="0">
                <a:blip r:embed="rId18"/>
                <a:stretch>
                  <a:fillRect l="-11538" r="-15385"/>
                </a:stretch>
              </a:blipFill>
            </p:spPr>
            <p:txBody>
              <a:bodyPr/>
              <a:lstStyle/>
              <a:p>
                <a:r>
                  <a:rPr lang="en-US">
                    <a:noFill/>
                  </a:rPr>
                  <a:t> </a:t>
                </a:r>
              </a:p>
            </p:txBody>
          </p:sp>
        </mc:Fallback>
      </mc:AlternateContent>
      <p:sp>
        <p:nvSpPr>
          <p:cNvPr id="43" name="Arc 42"/>
          <p:cNvSpPr/>
          <p:nvPr/>
        </p:nvSpPr>
        <p:spPr bwMode="auto">
          <a:xfrm>
            <a:off x="5029200" y="4374483"/>
            <a:ext cx="304800" cy="168212"/>
          </a:xfrm>
          <a:prstGeom prst="arc">
            <a:avLst>
              <a:gd name="adj1" fmla="val 6508346"/>
              <a:gd name="adj2" fmla="val 1655003"/>
            </a:avLst>
          </a:prstGeom>
          <a:noFill/>
          <a:ln w="1270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44" name="Rectangle 43"/>
          <p:cNvSpPr/>
          <p:nvPr/>
        </p:nvSpPr>
        <p:spPr>
          <a:xfrm>
            <a:off x="4785834" y="4343400"/>
            <a:ext cx="343364" cy="276999"/>
          </a:xfrm>
          <a:prstGeom prst="rect">
            <a:avLst/>
          </a:prstGeom>
        </p:spPr>
        <p:txBody>
          <a:bodyPr wrap="none">
            <a:spAutoFit/>
          </a:bodyPr>
          <a:lstStyle/>
          <a:p>
            <a:r>
              <a:rPr lang="en-US" dirty="0" smtClean="0">
                <a:sym typeface="Symbol" panose="05050102010706020507" pitchFamily="18" charset="2"/>
              </a:rPr>
              <a:t></a:t>
            </a:r>
            <a:r>
              <a:rPr lang="en-US" dirty="0" smtClean="0"/>
              <a:t> </a:t>
            </a:r>
            <a:endParaRPr lang="en-US" dirty="0"/>
          </a:p>
        </p:txBody>
      </p:sp>
      <p:cxnSp>
        <p:nvCxnSpPr>
          <p:cNvPr id="46" name="Straight Connector 45"/>
          <p:cNvCxnSpPr/>
          <p:nvPr/>
        </p:nvCxnSpPr>
        <p:spPr bwMode="auto">
          <a:xfrm flipV="1">
            <a:off x="20842" y="5984288"/>
            <a:ext cx="4194654" cy="1"/>
          </a:xfrm>
          <a:prstGeom prst="line">
            <a:avLst/>
          </a:prstGeom>
          <a:noFill/>
          <a:ln w="12700" cap="flat" cmpd="sng" algn="ctr">
            <a:solidFill>
              <a:schemeClr val="bg1">
                <a:lumMod val="65000"/>
              </a:schemeClr>
            </a:solidFill>
            <a:prstDash val="solid"/>
            <a:round/>
            <a:headEnd type="none" w="sm" len="sm"/>
            <a:tailEnd type="none" w="sm" len="sm"/>
          </a:ln>
          <a:effectLst/>
        </p:spPr>
      </p:cxnSp>
      <p:sp>
        <p:nvSpPr>
          <p:cNvPr id="48" name="TextBox 47"/>
          <p:cNvSpPr txBox="1"/>
          <p:nvPr/>
        </p:nvSpPr>
        <p:spPr>
          <a:xfrm>
            <a:off x="1628214" y="1008356"/>
            <a:ext cx="420308" cy="338554"/>
          </a:xfrm>
          <a:prstGeom prst="rect">
            <a:avLst/>
          </a:prstGeom>
          <a:noFill/>
        </p:spPr>
        <p:txBody>
          <a:bodyPr wrap="none" rtlCol="0">
            <a:spAutoFit/>
          </a:bodyPr>
          <a:lstStyle/>
          <a:p>
            <a:r>
              <a:rPr lang="en-US" sz="1600" dirty="0" smtClean="0"/>
              <a:t>O</a:t>
            </a:r>
            <a:r>
              <a:rPr lang="en-US" sz="1600" baseline="-25000" dirty="0" smtClean="0"/>
              <a:t>2</a:t>
            </a:r>
            <a:endParaRPr lang="en-US" sz="1600" baseline="-25000" dirty="0"/>
          </a:p>
        </p:txBody>
      </p:sp>
      <p:sp>
        <p:nvSpPr>
          <p:cNvPr id="49" name="Freeform 48"/>
          <p:cNvSpPr/>
          <p:nvPr/>
        </p:nvSpPr>
        <p:spPr bwMode="auto">
          <a:xfrm>
            <a:off x="1680216" y="1273745"/>
            <a:ext cx="222133" cy="432767"/>
          </a:xfrm>
          <a:custGeom>
            <a:avLst/>
            <a:gdLst>
              <a:gd name="connsiteX0" fmla="*/ 0 w 159798"/>
              <a:gd name="connsiteY0" fmla="*/ 0 h 408373"/>
              <a:gd name="connsiteX1" fmla="*/ 44388 w 159798"/>
              <a:gd name="connsiteY1" fmla="*/ 248575 h 408373"/>
              <a:gd name="connsiteX2" fmla="*/ 159798 w 159798"/>
              <a:gd name="connsiteY2" fmla="*/ 408373 h 408373"/>
            </a:gdLst>
            <a:ahLst/>
            <a:cxnLst>
              <a:cxn ang="0">
                <a:pos x="connsiteX0" y="connsiteY0"/>
              </a:cxn>
              <a:cxn ang="0">
                <a:pos x="connsiteX1" y="connsiteY1"/>
              </a:cxn>
              <a:cxn ang="0">
                <a:pos x="connsiteX2" y="connsiteY2"/>
              </a:cxn>
            </a:cxnLst>
            <a:rect l="l" t="t" r="r" b="b"/>
            <a:pathLst>
              <a:path w="159798" h="408373">
                <a:moveTo>
                  <a:pt x="0" y="0"/>
                </a:moveTo>
                <a:cubicBezTo>
                  <a:pt x="8877" y="90256"/>
                  <a:pt x="17755" y="180513"/>
                  <a:pt x="44388" y="248575"/>
                </a:cubicBezTo>
                <a:cubicBezTo>
                  <a:pt x="71021" y="316637"/>
                  <a:pt x="115409" y="362505"/>
                  <a:pt x="159798" y="408373"/>
                </a:cubicBezTo>
              </a:path>
            </a:pathLst>
          </a:cu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8" name="TextBox 17"/>
          <p:cNvSpPr txBox="1"/>
          <p:nvPr/>
        </p:nvSpPr>
        <p:spPr>
          <a:xfrm>
            <a:off x="5041049" y="5202074"/>
            <a:ext cx="486736" cy="276999"/>
          </a:xfrm>
          <a:prstGeom prst="rect">
            <a:avLst/>
          </a:prstGeom>
          <a:noFill/>
        </p:spPr>
        <p:txBody>
          <a:bodyPr wrap="none" rtlCol="0">
            <a:spAutoFit/>
          </a:bodyPr>
          <a:lstStyle/>
          <a:p>
            <a:r>
              <a:rPr lang="en-US" b="1" dirty="0" smtClean="0">
                <a:solidFill>
                  <a:srgbClr val="FF0000"/>
                </a:solidFill>
              </a:rPr>
              <a:t>A  B</a:t>
            </a:r>
            <a:endParaRPr lang="en-US" b="1" dirty="0">
              <a:solidFill>
                <a:srgbClr val="FF0000"/>
              </a:solidFill>
            </a:endParaRPr>
          </a:p>
        </p:txBody>
      </p:sp>
      <p:sp>
        <p:nvSpPr>
          <p:cNvPr id="41" name="TextBox 40"/>
          <p:cNvSpPr txBox="1"/>
          <p:nvPr/>
        </p:nvSpPr>
        <p:spPr>
          <a:xfrm>
            <a:off x="8095585" y="6099075"/>
            <a:ext cx="295274" cy="276999"/>
          </a:xfrm>
          <a:prstGeom prst="rect">
            <a:avLst/>
          </a:prstGeom>
          <a:noFill/>
        </p:spPr>
        <p:txBody>
          <a:bodyPr wrap="none" rtlCol="0">
            <a:spAutoFit/>
          </a:bodyPr>
          <a:lstStyle/>
          <a:p>
            <a:r>
              <a:rPr lang="en-US" b="1" dirty="0" smtClean="0">
                <a:solidFill>
                  <a:srgbClr val="FF0000"/>
                </a:solidFill>
              </a:rPr>
              <a:t>A</a:t>
            </a:r>
            <a:endParaRPr lang="en-US" b="1" dirty="0">
              <a:solidFill>
                <a:srgbClr val="FF0000"/>
              </a:solidFill>
            </a:endParaRPr>
          </a:p>
        </p:txBody>
      </p:sp>
      <p:sp>
        <p:nvSpPr>
          <p:cNvPr id="20" name="Rectangle 19"/>
          <p:cNvSpPr/>
          <p:nvPr/>
        </p:nvSpPr>
        <p:spPr>
          <a:xfrm>
            <a:off x="6232156" y="6099075"/>
            <a:ext cx="295274" cy="276999"/>
          </a:xfrm>
          <a:prstGeom prst="rect">
            <a:avLst/>
          </a:prstGeom>
        </p:spPr>
        <p:txBody>
          <a:bodyPr wrap="none">
            <a:spAutoFit/>
          </a:bodyPr>
          <a:lstStyle/>
          <a:p>
            <a:r>
              <a:rPr lang="en-US" b="1" dirty="0">
                <a:solidFill>
                  <a:srgbClr val="FF0000"/>
                </a:solidFill>
              </a:rPr>
              <a:t>B</a:t>
            </a:r>
          </a:p>
        </p:txBody>
      </p:sp>
      <p:sp>
        <p:nvSpPr>
          <p:cNvPr id="42" name="Rectangle 41"/>
          <p:cNvSpPr/>
          <p:nvPr/>
        </p:nvSpPr>
        <p:spPr>
          <a:xfrm>
            <a:off x="5046332" y="3791966"/>
            <a:ext cx="295274" cy="276999"/>
          </a:xfrm>
          <a:prstGeom prst="rect">
            <a:avLst/>
          </a:prstGeom>
        </p:spPr>
        <p:txBody>
          <a:bodyPr wrap="none">
            <a:spAutoFit/>
          </a:bodyPr>
          <a:lstStyle/>
          <a:p>
            <a:r>
              <a:rPr lang="en-US" b="1" dirty="0" smtClean="0">
                <a:solidFill>
                  <a:srgbClr val="FF0000"/>
                </a:solidFill>
              </a:rPr>
              <a:t>C</a:t>
            </a:r>
            <a:endParaRPr lang="en-US" b="1" dirty="0">
              <a:solidFill>
                <a:srgbClr val="FF0000"/>
              </a:solidFill>
            </a:endParaRPr>
          </a:p>
        </p:txBody>
      </p:sp>
      <p:cxnSp>
        <p:nvCxnSpPr>
          <p:cNvPr id="27" name="Straight Arrow Connector 26"/>
          <p:cNvCxnSpPr>
            <a:stCxn id="42" idx="0"/>
          </p:cNvCxnSpPr>
          <p:nvPr/>
        </p:nvCxnSpPr>
        <p:spPr bwMode="auto">
          <a:xfrm flipV="1">
            <a:off x="5193969" y="3581400"/>
            <a:ext cx="0" cy="210566"/>
          </a:xfrm>
          <a:prstGeom prst="straightConnector1">
            <a:avLst/>
          </a:prstGeom>
          <a:noFill/>
          <a:ln w="12700" cap="flat" cmpd="sng" algn="ctr">
            <a:solidFill>
              <a:srgbClr val="FF0000"/>
            </a:solidFill>
            <a:prstDash val="solid"/>
            <a:round/>
            <a:headEnd type="none" w="med" len="med"/>
            <a:tailEnd type="arrow" w="med" len="med"/>
          </a:ln>
          <a:effectLst/>
        </p:spPr>
      </p:cxnSp>
      <p:sp>
        <p:nvSpPr>
          <p:cNvPr id="45" name="Rectangle 44"/>
          <p:cNvSpPr/>
          <p:nvPr/>
        </p:nvSpPr>
        <p:spPr>
          <a:xfrm>
            <a:off x="8092363" y="4786997"/>
            <a:ext cx="295274" cy="276999"/>
          </a:xfrm>
          <a:prstGeom prst="rect">
            <a:avLst/>
          </a:prstGeom>
        </p:spPr>
        <p:txBody>
          <a:bodyPr wrap="none">
            <a:spAutoFit/>
          </a:bodyPr>
          <a:lstStyle/>
          <a:p>
            <a:r>
              <a:rPr lang="en-US" b="1" dirty="0" smtClean="0">
                <a:solidFill>
                  <a:srgbClr val="FF0000"/>
                </a:solidFill>
              </a:rPr>
              <a:t>C</a:t>
            </a:r>
            <a:endParaRPr lang="en-US" b="1" dirty="0">
              <a:solidFill>
                <a:srgbClr val="FF0000"/>
              </a:solidFill>
            </a:endParaRPr>
          </a:p>
        </p:txBody>
      </p:sp>
      <p:cxnSp>
        <p:nvCxnSpPr>
          <p:cNvPr id="47" name="Straight Arrow Connector 46"/>
          <p:cNvCxnSpPr>
            <a:stCxn id="45" idx="0"/>
          </p:cNvCxnSpPr>
          <p:nvPr/>
        </p:nvCxnSpPr>
        <p:spPr bwMode="auto">
          <a:xfrm flipV="1">
            <a:off x="8240000" y="4576431"/>
            <a:ext cx="0" cy="210566"/>
          </a:xfrm>
          <a:prstGeom prst="straightConnector1">
            <a:avLst/>
          </a:prstGeom>
          <a:noFill/>
          <a:ln w="12700" cap="flat" cmpd="sng" algn="ctr">
            <a:solidFill>
              <a:srgbClr val="FF0000"/>
            </a:solidFill>
            <a:prstDash val="solid"/>
            <a:round/>
            <a:headEnd type="none" w="med" len="med"/>
            <a:tailEnd type="arrow" w="med" len="med"/>
          </a:ln>
          <a:effectLst/>
        </p:spPr>
      </p:cxnSp>
      <p:sp>
        <p:nvSpPr>
          <p:cNvPr id="33" name="Rectangle 32"/>
          <p:cNvSpPr/>
          <p:nvPr/>
        </p:nvSpPr>
        <p:spPr>
          <a:xfrm>
            <a:off x="5661832" y="4686705"/>
            <a:ext cx="490840" cy="276999"/>
          </a:xfrm>
          <a:prstGeom prst="rect">
            <a:avLst/>
          </a:prstGeom>
        </p:spPr>
        <p:txBody>
          <a:bodyPr wrap="none">
            <a:spAutoFit/>
          </a:bodyPr>
          <a:lstStyle/>
          <a:p>
            <a:r>
              <a:rPr lang="en-US" b="1" dirty="0" smtClean="0">
                <a:solidFill>
                  <a:srgbClr val="FF0000"/>
                </a:solidFill>
              </a:rPr>
              <a:t>D </a:t>
            </a:r>
            <a:r>
              <a:rPr lang="en-US" b="1" dirty="0" smtClean="0">
                <a:solidFill>
                  <a:srgbClr val="FF0000"/>
                </a:solidFill>
                <a:sym typeface="Symbol" panose="05050102010706020507" pitchFamily="18" charset="2"/>
              </a:rPr>
              <a:t></a:t>
            </a:r>
            <a:endParaRPr lang="en-US" b="1" dirty="0">
              <a:solidFill>
                <a:srgbClr val="FF0000"/>
              </a:solidFill>
            </a:endParaRPr>
          </a:p>
        </p:txBody>
      </p:sp>
      <p:sp>
        <p:nvSpPr>
          <p:cNvPr id="50" name="Rectangle 49"/>
          <p:cNvSpPr/>
          <p:nvPr/>
        </p:nvSpPr>
        <p:spPr>
          <a:xfrm>
            <a:off x="6232156" y="5274192"/>
            <a:ext cx="295274" cy="276999"/>
          </a:xfrm>
          <a:prstGeom prst="rect">
            <a:avLst/>
          </a:prstGeom>
        </p:spPr>
        <p:txBody>
          <a:bodyPr wrap="none">
            <a:spAutoFit/>
          </a:bodyPr>
          <a:lstStyle/>
          <a:p>
            <a:r>
              <a:rPr lang="en-US" b="1" dirty="0" smtClean="0">
                <a:solidFill>
                  <a:srgbClr val="FF0000"/>
                </a:solidFill>
              </a:rPr>
              <a:t>D</a:t>
            </a:r>
            <a:endParaRPr lang="en-US" b="1" dirty="0">
              <a:solidFill>
                <a:srgbClr val="FF0000"/>
              </a:solidFill>
            </a:endParaRPr>
          </a:p>
        </p:txBody>
      </p:sp>
      <p:cxnSp>
        <p:nvCxnSpPr>
          <p:cNvPr id="51" name="Straight Arrow Connector 50"/>
          <p:cNvCxnSpPr>
            <a:stCxn id="50" idx="0"/>
          </p:cNvCxnSpPr>
          <p:nvPr/>
        </p:nvCxnSpPr>
        <p:spPr bwMode="auto">
          <a:xfrm flipV="1">
            <a:off x="6379793" y="5063626"/>
            <a:ext cx="0" cy="210566"/>
          </a:xfrm>
          <a:prstGeom prst="straightConnector1">
            <a:avLst/>
          </a:prstGeom>
          <a:noFill/>
          <a:ln w="12700" cap="flat" cmpd="sng" algn="ctr">
            <a:solidFill>
              <a:srgbClr val="FF0000"/>
            </a:solidFill>
            <a:prstDash val="solid"/>
            <a:round/>
            <a:headEnd type="none" w="med" len="med"/>
            <a:tailEnd type="arrow" w="med" len="med"/>
          </a:ln>
          <a:effectLst/>
        </p:spPr>
      </p:cxnSp>
      <p:cxnSp>
        <p:nvCxnSpPr>
          <p:cNvPr id="52" name="Straight Arrow Connector 51"/>
          <p:cNvCxnSpPr/>
          <p:nvPr/>
        </p:nvCxnSpPr>
        <p:spPr bwMode="auto">
          <a:xfrm flipV="1">
            <a:off x="5192197" y="5029199"/>
            <a:ext cx="0" cy="210566"/>
          </a:xfrm>
          <a:prstGeom prst="straightConnector1">
            <a:avLst/>
          </a:prstGeom>
          <a:noFill/>
          <a:ln w="12700" cap="flat" cmpd="sng" algn="ctr">
            <a:solidFill>
              <a:srgbClr val="FF0000"/>
            </a:solidFill>
            <a:prstDash val="solid"/>
            <a:round/>
            <a:headEnd type="none" w="med" len="med"/>
            <a:tailEnd type="arrow" w="med" len="med"/>
          </a:ln>
          <a:effectLst/>
        </p:spPr>
      </p:cxnSp>
      <p:cxnSp>
        <p:nvCxnSpPr>
          <p:cNvPr id="53" name="Straight Arrow Connector 52"/>
          <p:cNvCxnSpPr/>
          <p:nvPr/>
        </p:nvCxnSpPr>
        <p:spPr bwMode="auto">
          <a:xfrm flipV="1">
            <a:off x="5360292" y="5028955"/>
            <a:ext cx="0" cy="210566"/>
          </a:xfrm>
          <a:prstGeom prst="straightConnector1">
            <a:avLst/>
          </a:prstGeom>
          <a:noFill/>
          <a:ln w="12700" cap="flat" cmpd="sng" algn="ctr">
            <a:solidFill>
              <a:srgbClr val="FF0000"/>
            </a:solidFill>
            <a:prstDash val="solid"/>
            <a:round/>
            <a:headEnd type="none" w="med" len="med"/>
            <a:tailEnd type="arrow" w="med" len="med"/>
          </a:ln>
          <a:effectLst/>
        </p:spPr>
      </p:cxnSp>
      <p:sp>
        <p:nvSpPr>
          <p:cNvPr id="26" name="Rounded Rectangle 25"/>
          <p:cNvSpPr/>
          <p:nvPr/>
        </p:nvSpPr>
        <p:spPr bwMode="auto">
          <a:xfrm>
            <a:off x="38989" y="4362465"/>
            <a:ext cx="2079180" cy="322385"/>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FF"/>
                </a:solidFill>
                <a:effectLst/>
                <a:latin typeface="Arial" charset="0"/>
              </a:rPr>
              <a:t>Dilute solution theory</a:t>
            </a:r>
          </a:p>
        </p:txBody>
      </p:sp>
    </p:spTree>
    <p:extLst>
      <p:ext uri="{BB962C8B-B14F-4D97-AF65-F5344CB8AC3E}">
        <p14:creationId xmlns:p14="http://schemas.microsoft.com/office/powerpoint/2010/main" val="1281814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1371600"/>
            <a:ext cx="7043940" cy="3189251"/>
          </a:xfrm>
          <a:prstGeom prst="rect">
            <a:avLst/>
          </a:prstGeom>
        </p:spPr>
      </p:pic>
      <p:pic>
        <p:nvPicPr>
          <p:cNvPr id="5" name="Picture 4"/>
          <p:cNvPicPr>
            <a:picLocks noChangeAspect="1"/>
          </p:cNvPicPr>
          <p:nvPr/>
        </p:nvPicPr>
        <p:blipFill>
          <a:blip r:embed="rId3"/>
          <a:stretch>
            <a:fillRect/>
          </a:stretch>
        </p:blipFill>
        <p:spPr>
          <a:xfrm>
            <a:off x="8915400" y="6075823"/>
            <a:ext cx="2438400" cy="695912"/>
          </a:xfrm>
          <a:prstGeom prst="rect">
            <a:avLst/>
          </a:prstGeom>
        </p:spPr>
      </p:pic>
      <p:pic>
        <p:nvPicPr>
          <p:cNvPr id="6" name="Picture 5"/>
          <p:cNvPicPr>
            <a:picLocks noChangeAspect="1"/>
          </p:cNvPicPr>
          <p:nvPr/>
        </p:nvPicPr>
        <p:blipFill>
          <a:blip r:embed="rId4"/>
          <a:stretch>
            <a:fillRect/>
          </a:stretch>
        </p:blipFill>
        <p:spPr>
          <a:xfrm>
            <a:off x="8001000" y="76200"/>
            <a:ext cx="3937676" cy="2106441"/>
          </a:xfrm>
          <a:prstGeom prst="rect">
            <a:avLst/>
          </a:prstGeom>
        </p:spPr>
      </p:pic>
      <p:pic>
        <p:nvPicPr>
          <p:cNvPr id="7" name="Picture 6"/>
          <p:cNvPicPr>
            <a:picLocks noChangeAspect="1"/>
          </p:cNvPicPr>
          <p:nvPr/>
        </p:nvPicPr>
        <p:blipFill>
          <a:blip r:embed="rId5"/>
          <a:stretch>
            <a:fillRect/>
          </a:stretch>
        </p:blipFill>
        <p:spPr>
          <a:xfrm>
            <a:off x="7620000" y="2324332"/>
            <a:ext cx="4436271" cy="2966882"/>
          </a:xfrm>
          <a:prstGeom prst="rect">
            <a:avLst/>
          </a:prstGeom>
        </p:spPr>
      </p:pic>
      <p:sp>
        <p:nvSpPr>
          <p:cNvPr id="8" name="Rectangle 7"/>
          <p:cNvSpPr/>
          <p:nvPr/>
        </p:nvSpPr>
        <p:spPr>
          <a:xfrm>
            <a:off x="228600" y="76200"/>
            <a:ext cx="8077200" cy="1107996"/>
          </a:xfrm>
          <a:prstGeom prst="rect">
            <a:avLst/>
          </a:prstGeom>
        </p:spPr>
        <p:txBody>
          <a:bodyPr wrap="square">
            <a:spAutoFit/>
          </a:bodyPr>
          <a:lstStyle/>
          <a:p>
            <a:r>
              <a:rPr lang="en-US" sz="2400" dirty="0" smtClean="0"/>
              <a:t>The </a:t>
            </a:r>
            <a:r>
              <a:rPr lang="en-US" sz="2400" dirty="0"/>
              <a:t>Role of Charge Separation in the </a:t>
            </a:r>
            <a:endParaRPr lang="en-US" sz="2400" dirty="0" smtClean="0"/>
          </a:p>
          <a:p>
            <a:r>
              <a:rPr lang="en-US" sz="2400" dirty="0" smtClean="0"/>
              <a:t>Response </a:t>
            </a:r>
            <a:r>
              <a:rPr lang="en-US" sz="2400" dirty="0"/>
              <a:t>of Electrochemical </a:t>
            </a:r>
            <a:r>
              <a:rPr lang="en-US" sz="2400" dirty="0" smtClean="0"/>
              <a:t>Systems</a:t>
            </a:r>
            <a:r>
              <a:rPr lang="en-US" sz="2000" dirty="0" smtClean="0"/>
              <a:t>, </a:t>
            </a:r>
          </a:p>
          <a:p>
            <a:r>
              <a:rPr lang="en-US" sz="1800" dirty="0" smtClean="0"/>
              <a:t>D</a:t>
            </a:r>
            <a:r>
              <a:rPr lang="en-US" sz="1800" dirty="0"/>
              <a:t>. R. Baker and M. W. </a:t>
            </a:r>
            <a:r>
              <a:rPr lang="en-US" sz="1800" dirty="0" smtClean="0"/>
              <a:t>Verbrugge, </a:t>
            </a:r>
            <a:r>
              <a:rPr lang="en-US" sz="1800" i="1" dirty="0"/>
              <a:t>Proc. R. Soc. </a:t>
            </a:r>
            <a:r>
              <a:rPr lang="en-US" sz="1800" i="1" dirty="0" err="1"/>
              <a:t>Lond</a:t>
            </a:r>
            <a:r>
              <a:rPr lang="en-US" sz="1800" i="1" dirty="0"/>
              <a:t>. A</a:t>
            </a:r>
            <a:r>
              <a:rPr lang="en-US" sz="1800" dirty="0"/>
              <a:t>, 454(1998)1805.</a:t>
            </a:r>
          </a:p>
        </p:txBody>
      </p:sp>
      <mc:AlternateContent xmlns:mc="http://schemas.openxmlformats.org/markup-compatibility/2006" xmlns:a14="http://schemas.microsoft.com/office/drawing/2010/main">
        <mc:Choice Requires="a14">
          <p:sp>
            <p:nvSpPr>
              <p:cNvPr id="10" name="TextBox 9"/>
              <p:cNvSpPr txBox="1"/>
              <p:nvPr/>
            </p:nvSpPr>
            <p:spPr>
              <a:xfrm>
                <a:off x="228600" y="4740410"/>
                <a:ext cx="7537882" cy="2100703"/>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t>The transport-controlled current density response is shown to </a:t>
                </a:r>
                <a:r>
                  <a:rPr lang="en-US" sz="1800" dirty="0"/>
                  <a:t>be governed by two dimensionless </a:t>
                </a:r>
                <a:r>
                  <a:rPr lang="en-US" sz="1800" dirty="0" smtClean="0"/>
                  <a:t>groups, </a:t>
                </a:r>
                <a14:m>
                  <m:oMath xmlns:m="http://schemas.openxmlformats.org/officeDocument/2006/math">
                    <m:r>
                      <a:rPr lang="en-US" sz="1800" i="1" dirty="0" smtClean="0">
                        <a:latin typeface="Cambria Math" panose="02040503050406030204" pitchFamily="18" charset="0"/>
                        <a:ea typeface="Cambria Math" panose="02040503050406030204" pitchFamily="18" charset="0"/>
                      </a:rPr>
                      <m:t>𝛿</m:t>
                    </m:r>
                  </m:oMath>
                </a14:m>
                <a:r>
                  <a:rPr lang="en-US" sz="1800" dirty="0" smtClean="0"/>
                  <a:t> and </a:t>
                </a:r>
                <a14:m>
                  <m:oMath xmlns:m="http://schemas.openxmlformats.org/officeDocument/2006/math">
                    <m:acc>
                      <m:accPr>
                        <m:chr m:val="̃"/>
                        <m:ctrlPr>
                          <a:rPr lang="en-US" sz="1800" i="1" dirty="0" smtClean="0">
                            <a:latin typeface="Cambria Math" panose="02040503050406030204" pitchFamily="18" charset="0"/>
                            <a:ea typeface="Cambria Math" panose="02040503050406030204" pitchFamily="18" charset="0"/>
                          </a:rPr>
                        </m:ctrlPr>
                      </m:accPr>
                      <m:e>
                        <m:r>
                          <a:rPr lang="en-US" sz="1800" i="1" dirty="0">
                            <a:latin typeface="Cambria Math" panose="02040503050406030204" pitchFamily="18" charset="0"/>
                            <a:ea typeface="Cambria Math" panose="02040503050406030204" pitchFamily="18" charset="0"/>
                          </a:rPr>
                          <m:t>𝜎</m:t>
                        </m:r>
                      </m:e>
                    </m:acc>
                  </m:oMath>
                </a14:m>
                <a:endParaRPr lang="en-US" sz="1800" dirty="0" smtClean="0"/>
              </a:p>
              <a:p>
                <a:pPr marL="285750" indent="-285750">
                  <a:buFont typeface="Arial" panose="020B0604020202020204" pitchFamily="34" charset="0"/>
                  <a:buChar char="•"/>
                </a:pPr>
                <a:r>
                  <a:rPr lang="en-US" sz="1800" dirty="0" smtClean="0"/>
                  <a:t>Equations become singular as </a:t>
                </a:r>
                <a14:m>
                  <m:oMath xmlns:m="http://schemas.openxmlformats.org/officeDocument/2006/math">
                    <m:r>
                      <a:rPr lang="en-US" sz="1800" i="1" dirty="0">
                        <a:latin typeface="Cambria Math" panose="02040503050406030204" pitchFamily="18" charset="0"/>
                        <a:ea typeface="Cambria Math" panose="02040503050406030204" pitchFamily="18" charset="0"/>
                      </a:rPr>
                      <m:t>𝛿</m:t>
                    </m:r>
                    <m:r>
                      <a:rPr lang="en-US" sz="1800" i="1" dirty="0" smtClean="0">
                        <a:latin typeface="Cambria Math" panose="02040503050406030204" pitchFamily="18" charset="0"/>
                        <a:ea typeface="Cambria Math" panose="02040503050406030204" pitchFamily="18" charset="0"/>
                      </a:rPr>
                      <m:t>→</m:t>
                    </m:r>
                    <m:r>
                      <a:rPr lang="en-US" sz="1800" b="0" i="1" dirty="0" smtClean="0">
                        <a:latin typeface="Cambria Math" panose="02040503050406030204" pitchFamily="18" charset="0"/>
                        <a:ea typeface="Cambria Math" panose="02040503050406030204" pitchFamily="18" charset="0"/>
                      </a:rPr>
                      <m:t>0</m:t>
                    </m:r>
                  </m:oMath>
                </a14:m>
                <a:r>
                  <a:rPr lang="en-US" sz="1800" dirty="0" smtClean="0"/>
                  <a:t>, which motivates the use of matched </a:t>
                </a:r>
                <a:r>
                  <a:rPr lang="en-US" sz="1800" dirty="0" err="1" smtClean="0"/>
                  <a:t>asymptotics</a:t>
                </a:r>
                <a:r>
                  <a:rPr lang="en-US" sz="1800" dirty="0" smtClean="0"/>
                  <a:t> to obtain an analytic solution applicable to actual systems</a:t>
                </a:r>
              </a:p>
              <a:p>
                <a:pPr marL="285750" indent="-285750">
                  <a:buFont typeface="Arial" panose="020B0604020202020204" pitchFamily="34" charset="0"/>
                  <a:buChar char="•"/>
                </a:pPr>
                <a:r>
                  <a:rPr lang="en-US" sz="1800" dirty="0" smtClean="0"/>
                  <a:t>The combined analytic and numerical solutions span the full range interest (applied to stationary disk and hemispherical electrodes)</a:t>
                </a:r>
                <a:endParaRPr lang="en-US" sz="1800" dirty="0"/>
              </a:p>
            </p:txBody>
          </p:sp>
        </mc:Choice>
        <mc:Fallback xmlns="">
          <p:sp>
            <p:nvSpPr>
              <p:cNvPr id="10" name="TextBox 9"/>
              <p:cNvSpPr txBox="1">
                <a:spLocks noRot="1" noChangeAspect="1" noMove="1" noResize="1" noEditPoints="1" noAdjustHandles="1" noChangeArrowheads="1" noChangeShapeType="1" noTextEdit="1"/>
              </p:cNvSpPr>
              <p:nvPr/>
            </p:nvSpPr>
            <p:spPr>
              <a:xfrm>
                <a:off x="228600" y="4740410"/>
                <a:ext cx="7537882" cy="2100703"/>
              </a:xfrm>
              <a:prstGeom prst="rect">
                <a:avLst/>
              </a:prstGeom>
              <a:blipFill rotWithShape="0">
                <a:blip r:embed="rId6"/>
                <a:stretch>
                  <a:fillRect l="-566" t="-1744" b="-581"/>
                </a:stretch>
              </a:blipFill>
            </p:spPr>
            <p:txBody>
              <a:bodyPr/>
              <a:lstStyle/>
              <a:p>
                <a:r>
                  <a:rPr lang="en-US">
                    <a:noFill/>
                  </a:rPr>
                  <a:t> </a:t>
                </a:r>
              </a:p>
            </p:txBody>
          </p:sp>
        </mc:Fallback>
      </mc:AlternateContent>
      <p:sp>
        <p:nvSpPr>
          <p:cNvPr id="11" name="TextBox 10"/>
          <p:cNvSpPr txBox="1"/>
          <p:nvPr/>
        </p:nvSpPr>
        <p:spPr>
          <a:xfrm>
            <a:off x="8252534" y="5432906"/>
            <a:ext cx="3764132" cy="646331"/>
          </a:xfrm>
          <a:prstGeom prst="rect">
            <a:avLst/>
          </a:prstGeom>
          <a:noFill/>
        </p:spPr>
        <p:txBody>
          <a:bodyPr wrap="square" rtlCol="0">
            <a:spAutoFit/>
          </a:bodyPr>
          <a:lstStyle/>
          <a:p>
            <a:r>
              <a:rPr lang="en-US" sz="1800" dirty="0" smtClean="0"/>
              <a:t>Axial coordinate transformation for numerical calculations</a:t>
            </a:r>
            <a:endParaRPr lang="en-US" sz="1800" dirty="0"/>
          </a:p>
        </p:txBody>
      </p:sp>
      <p:sp>
        <p:nvSpPr>
          <p:cNvPr id="9" name="Rounded Rectangle 8"/>
          <p:cNvSpPr/>
          <p:nvPr/>
        </p:nvSpPr>
        <p:spPr bwMode="auto">
          <a:xfrm>
            <a:off x="228600" y="3352800"/>
            <a:ext cx="990600" cy="914400"/>
          </a:xfrm>
          <a:prstGeom prst="round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Arial" charset="0"/>
              </a:rPr>
              <a:t>Dilute solution theory</a:t>
            </a:r>
          </a:p>
        </p:txBody>
      </p:sp>
    </p:spTree>
    <p:extLst>
      <p:ext uri="{BB962C8B-B14F-4D97-AF65-F5344CB8AC3E}">
        <p14:creationId xmlns:p14="http://schemas.microsoft.com/office/powerpoint/2010/main" val="1829918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304800"/>
            <a:ext cx="10591800" cy="704850"/>
          </a:xfrm>
        </p:spPr>
        <p:txBody>
          <a:bodyPr/>
          <a:lstStyle/>
          <a:p>
            <a:r>
              <a:rPr lang="en-US" sz="3200" dirty="0" smtClean="0"/>
              <a:t>Context for subsequent electrochemical analyses &amp; tools</a:t>
            </a:r>
            <a:endParaRPr lang="en-US" sz="3200" dirty="0"/>
          </a:p>
        </p:txBody>
      </p:sp>
      <p:sp>
        <p:nvSpPr>
          <p:cNvPr id="7" name="Content Placeholder 6"/>
          <p:cNvSpPr>
            <a:spLocks noGrp="1"/>
          </p:cNvSpPr>
          <p:nvPr>
            <p:ph idx="1"/>
          </p:nvPr>
        </p:nvSpPr>
        <p:spPr>
          <a:xfrm>
            <a:off x="1079727" y="1143000"/>
            <a:ext cx="9740673" cy="4572000"/>
          </a:xfrm>
        </p:spPr>
        <p:txBody>
          <a:bodyPr/>
          <a:lstStyle/>
          <a:p>
            <a:r>
              <a:rPr lang="en-US" sz="2000" dirty="0" smtClean="0"/>
              <a:t>We need to model many different materials and electrode architectures reflecting various types of batteries for different applications</a:t>
            </a:r>
          </a:p>
          <a:p>
            <a:pPr lvl="1"/>
            <a:r>
              <a:rPr lang="en-US" sz="2000" dirty="0" smtClean="0"/>
              <a:t>Start/stop, HEV, PHEV, BEV) and</a:t>
            </a:r>
          </a:p>
          <a:p>
            <a:pPr lvl="1"/>
            <a:r>
              <a:rPr lang="en-US" sz="2000" dirty="0" smtClean="0"/>
              <a:t>differing electrode and electrolyte materials</a:t>
            </a:r>
          </a:p>
          <a:p>
            <a:r>
              <a:rPr lang="en-US" sz="2000" dirty="0" smtClean="0"/>
              <a:t>We </a:t>
            </a:r>
            <a:r>
              <a:rPr lang="en-US" sz="2000" dirty="0"/>
              <a:t>need </a:t>
            </a:r>
            <a:r>
              <a:rPr lang="en-US" sz="2000" dirty="0" smtClean="0"/>
              <a:t>easier methods than exist currently </a:t>
            </a:r>
            <a:r>
              <a:rPr lang="en-US" sz="2000" dirty="0"/>
              <a:t>for processing large amounts of cell data </a:t>
            </a:r>
            <a:endParaRPr lang="en-US" sz="2000" dirty="0" smtClean="0">
              <a:solidFill>
                <a:srgbClr val="0000FF"/>
              </a:solidFill>
            </a:endParaRPr>
          </a:p>
          <a:p>
            <a:pPr lvl="1"/>
            <a:r>
              <a:rPr lang="en-US" sz="2000" dirty="0" smtClean="0"/>
              <a:t>All analytic solutions we present in the following can be implemented in “</a:t>
            </a:r>
            <a:r>
              <a:rPr lang="en-US" sz="2000" dirty="0" smtClean="0">
                <a:solidFill>
                  <a:srgbClr val="0000FF"/>
                </a:solidFill>
              </a:rPr>
              <a:t>spreadsheet software</a:t>
            </a:r>
            <a:r>
              <a:rPr lang="en-US" sz="2000" dirty="0" smtClean="0"/>
              <a:t>” (e.g., Excel)</a:t>
            </a:r>
          </a:p>
          <a:p>
            <a:pPr lvl="1"/>
            <a:r>
              <a:rPr lang="en-US" sz="2000" dirty="0" smtClean="0"/>
              <a:t>The </a:t>
            </a:r>
            <a:r>
              <a:rPr lang="en-US" sz="2000" dirty="0" smtClean="0">
                <a:solidFill>
                  <a:srgbClr val="0000FF"/>
                </a:solidFill>
              </a:rPr>
              <a:t>EIS, PITT, and GITT solutions </a:t>
            </a:r>
            <a:r>
              <a:rPr lang="en-US" sz="2000" dirty="0" smtClean="0"/>
              <a:t>have a great deal of similarity, as they all arise from small signal excitation</a:t>
            </a:r>
          </a:p>
          <a:p>
            <a:r>
              <a:rPr lang="en-US" sz="2000" dirty="0" smtClean="0"/>
              <a:t>The solutions have two other less direct benefits</a:t>
            </a:r>
          </a:p>
          <a:p>
            <a:pPr lvl="1"/>
            <a:r>
              <a:rPr lang="en-US" sz="2000" dirty="0" smtClean="0"/>
              <a:t>Provide an </a:t>
            </a:r>
            <a:r>
              <a:rPr lang="en-US" sz="2000" dirty="0" smtClean="0">
                <a:solidFill>
                  <a:srgbClr val="0000FF"/>
                </a:solidFill>
              </a:rPr>
              <a:t>elementary understanding </a:t>
            </a:r>
            <a:r>
              <a:rPr lang="en-US" sz="2000" dirty="0" smtClean="0"/>
              <a:t>of how electrodes work</a:t>
            </a:r>
          </a:p>
          <a:p>
            <a:pPr lvl="1"/>
            <a:r>
              <a:rPr lang="en-US" sz="2000" dirty="0" smtClean="0"/>
              <a:t>Provide simple expressions that can be used to check the accuracy of more detailed </a:t>
            </a:r>
            <a:r>
              <a:rPr lang="en-US" sz="2000" dirty="0" smtClean="0">
                <a:solidFill>
                  <a:srgbClr val="0000FF"/>
                </a:solidFill>
              </a:rPr>
              <a:t>numerical models</a:t>
            </a:r>
            <a:endParaRPr lang="en-US" sz="2000" dirty="0">
              <a:solidFill>
                <a:srgbClr val="0000FF"/>
              </a:solidFill>
            </a:endParaRPr>
          </a:p>
        </p:txBody>
      </p:sp>
    </p:spTree>
    <p:extLst>
      <p:ext uri="{BB962C8B-B14F-4D97-AF65-F5344CB8AC3E}">
        <p14:creationId xmlns:p14="http://schemas.microsoft.com/office/powerpoint/2010/main" val="4076572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352" y="3284538"/>
            <a:ext cx="143510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898" name="Picture 2"/>
          <p:cNvPicPr>
            <a:picLocks noChangeAspect="1" noChangeArrowheads="1"/>
          </p:cNvPicPr>
          <p:nvPr/>
        </p:nvPicPr>
        <p:blipFill>
          <a:blip r:embed="rId3" cstate="print"/>
          <a:srcRect/>
          <a:stretch>
            <a:fillRect/>
          </a:stretch>
        </p:blipFill>
        <p:spPr bwMode="auto">
          <a:xfrm>
            <a:off x="54866" y="50874"/>
            <a:ext cx="8693150" cy="1174750"/>
          </a:xfrm>
          <a:prstGeom prst="rect">
            <a:avLst/>
          </a:prstGeom>
          <a:noFill/>
          <a:ln w="9525">
            <a:noFill/>
            <a:miter lim="800000"/>
            <a:headEnd/>
            <a:tailEnd/>
          </a:ln>
        </p:spPr>
      </p:pic>
      <p:pic>
        <p:nvPicPr>
          <p:cNvPr id="80899" name="Picture 3"/>
          <p:cNvPicPr>
            <a:picLocks noChangeAspect="1" noChangeArrowheads="1"/>
          </p:cNvPicPr>
          <p:nvPr/>
        </p:nvPicPr>
        <p:blipFill>
          <a:blip r:embed="rId4" cstate="print"/>
          <a:srcRect/>
          <a:stretch>
            <a:fillRect/>
          </a:stretch>
        </p:blipFill>
        <p:spPr bwMode="auto">
          <a:xfrm>
            <a:off x="74273" y="1225229"/>
            <a:ext cx="2971801" cy="237330"/>
          </a:xfrm>
          <a:prstGeom prst="rect">
            <a:avLst/>
          </a:prstGeom>
          <a:noFill/>
          <a:ln w="9525">
            <a:noFill/>
            <a:miter lim="800000"/>
            <a:headEnd/>
            <a:tailEnd/>
          </a:ln>
        </p:spPr>
      </p:pic>
      <p:pic>
        <p:nvPicPr>
          <p:cNvPr id="80901" name="Picture 5"/>
          <p:cNvPicPr>
            <a:picLocks noChangeAspect="1" noChangeArrowheads="1"/>
          </p:cNvPicPr>
          <p:nvPr/>
        </p:nvPicPr>
        <p:blipFill>
          <a:blip r:embed="rId5" cstate="print"/>
          <a:srcRect/>
          <a:stretch>
            <a:fillRect/>
          </a:stretch>
        </p:blipFill>
        <p:spPr bwMode="auto">
          <a:xfrm>
            <a:off x="3081153" y="1938652"/>
            <a:ext cx="2171700" cy="676275"/>
          </a:xfrm>
          <a:prstGeom prst="rect">
            <a:avLst/>
          </a:prstGeom>
          <a:noFill/>
          <a:ln w="9525">
            <a:noFill/>
            <a:miter lim="800000"/>
            <a:headEnd/>
            <a:tailEnd/>
          </a:ln>
        </p:spPr>
      </p:pic>
      <p:sp>
        <p:nvSpPr>
          <p:cNvPr id="13" name="TextBox 12"/>
          <p:cNvSpPr txBox="1"/>
          <p:nvPr/>
        </p:nvSpPr>
        <p:spPr>
          <a:xfrm>
            <a:off x="6381665" y="3334287"/>
            <a:ext cx="4648200" cy="2031325"/>
          </a:xfrm>
          <a:prstGeom prst="rect">
            <a:avLst/>
          </a:prstGeom>
          <a:noFill/>
          <a:ln>
            <a:solidFill>
              <a:srgbClr val="0000FF"/>
            </a:solidFill>
          </a:ln>
        </p:spPr>
        <p:txBody>
          <a:bodyPr wrap="square" rtlCol="0">
            <a:spAutoFit/>
          </a:bodyPr>
          <a:lstStyle/>
          <a:p>
            <a:pPr marL="231775" indent="-231775">
              <a:buFont typeface="Arial" pitchFamily="34" charset="0"/>
              <a:buChar char="•"/>
            </a:pPr>
            <a:r>
              <a:rPr lang="en-US" sz="1800" dirty="0">
                <a:solidFill>
                  <a:srgbClr val="000000"/>
                </a:solidFill>
              </a:rPr>
              <a:t>Thin-film (100 nm) electrode (lithiated Si)</a:t>
            </a:r>
          </a:p>
          <a:p>
            <a:pPr marL="231775" indent="-231775">
              <a:buFont typeface="Arial" pitchFamily="34" charset="0"/>
              <a:buChar char="•"/>
            </a:pPr>
            <a:r>
              <a:rPr lang="en-US" sz="1800" dirty="0">
                <a:solidFill>
                  <a:srgbClr val="0000FF"/>
                </a:solidFill>
              </a:rPr>
              <a:t>Small potential step excitation</a:t>
            </a:r>
            <a:r>
              <a:rPr lang="en-US" sz="1800" dirty="0">
                <a:solidFill>
                  <a:srgbClr val="000000"/>
                </a:solidFill>
              </a:rPr>
              <a:t>:  linearize about the open-circuit potential and linearize about solute (Li) final concentration.</a:t>
            </a:r>
          </a:p>
          <a:p>
            <a:pPr marL="231775" indent="-231775">
              <a:buFont typeface="Arial" pitchFamily="34" charset="0"/>
              <a:buChar char="•"/>
            </a:pPr>
            <a:r>
              <a:rPr lang="en-US" sz="1800" dirty="0">
                <a:solidFill>
                  <a:srgbClr val="000000"/>
                </a:solidFill>
              </a:rPr>
              <a:t>Electrochemical </a:t>
            </a:r>
            <a:r>
              <a:rPr lang="en-US" sz="1800" dirty="0" err="1">
                <a:solidFill>
                  <a:srgbClr val="0000FF"/>
                </a:solidFill>
              </a:rPr>
              <a:t>Biot</a:t>
            </a:r>
            <a:r>
              <a:rPr lang="en-US" sz="1800" dirty="0">
                <a:solidFill>
                  <a:srgbClr val="0000FF"/>
                </a:solidFill>
              </a:rPr>
              <a:t> number </a:t>
            </a:r>
            <a:r>
              <a:rPr lang="en-US" sz="1800" i="1" dirty="0">
                <a:solidFill>
                  <a:srgbClr val="0000FF"/>
                </a:solidFill>
              </a:rPr>
              <a:t>B</a:t>
            </a:r>
            <a:r>
              <a:rPr lang="en-US" sz="1800" dirty="0">
                <a:solidFill>
                  <a:srgbClr val="000000"/>
                </a:solidFill>
              </a:rPr>
              <a:t>: lone dimensionless </a:t>
            </a:r>
            <a:r>
              <a:rPr lang="en-US" sz="1800" dirty="0" smtClean="0"/>
              <a:t>group</a:t>
            </a:r>
            <a:endParaRPr lang="en-US" sz="1800" dirty="0">
              <a:solidFill>
                <a:srgbClr val="0000FF"/>
              </a:solidFill>
            </a:endParaRPr>
          </a:p>
        </p:txBody>
      </p:sp>
      <p:sp>
        <p:nvSpPr>
          <p:cNvPr id="2" name="TextBox 1"/>
          <p:cNvSpPr txBox="1"/>
          <p:nvPr/>
        </p:nvSpPr>
        <p:spPr>
          <a:xfrm>
            <a:off x="6519833" y="317770"/>
            <a:ext cx="1242648" cy="461665"/>
          </a:xfrm>
          <a:prstGeom prst="rect">
            <a:avLst/>
          </a:prstGeom>
          <a:noFill/>
        </p:spPr>
        <p:txBody>
          <a:bodyPr wrap="none" rtlCol="0">
            <a:spAutoFit/>
          </a:bodyPr>
          <a:lstStyle/>
          <a:p>
            <a:r>
              <a:rPr lang="en-US" sz="2400" dirty="0"/>
              <a:t> </a:t>
            </a:r>
            <a:r>
              <a:rPr lang="en-US" sz="2400" dirty="0">
                <a:solidFill>
                  <a:srgbClr val="0000FF"/>
                </a:solidFill>
                <a:latin typeface="+mn-lt"/>
              </a:rPr>
              <a:t>…PITT</a:t>
            </a:r>
          </a:p>
        </p:txBody>
      </p:sp>
      <p:sp>
        <p:nvSpPr>
          <p:cNvPr id="3" name="Rectangle 2"/>
          <p:cNvSpPr/>
          <p:nvPr/>
        </p:nvSpPr>
        <p:spPr bwMode="auto">
          <a:xfrm>
            <a:off x="700847" y="2428874"/>
            <a:ext cx="1447800" cy="38862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Rectangle 15"/>
          <p:cNvSpPr/>
          <p:nvPr/>
        </p:nvSpPr>
        <p:spPr bwMode="auto">
          <a:xfrm>
            <a:off x="474341" y="2072936"/>
            <a:ext cx="226507" cy="4242138"/>
          </a:xfrm>
          <a:prstGeom prst="rect">
            <a:avLst/>
          </a:prstGeom>
          <a:solidFill>
            <a:srgbClr val="FFCC66"/>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Arc 4"/>
          <p:cNvSpPr/>
          <p:nvPr/>
        </p:nvSpPr>
        <p:spPr bwMode="auto">
          <a:xfrm>
            <a:off x="1767648" y="1781174"/>
            <a:ext cx="840293" cy="762000"/>
          </a:xfrm>
          <a:prstGeom prst="arc">
            <a:avLst>
              <a:gd name="adj1" fmla="val 20114153"/>
              <a:gd name="adj2" fmla="val 5301191"/>
            </a:avLst>
          </a:pr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4997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089" y="3681840"/>
            <a:ext cx="1350641" cy="652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089" y="4904901"/>
            <a:ext cx="692861" cy="53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Arc 20"/>
          <p:cNvSpPr/>
          <p:nvPr/>
        </p:nvSpPr>
        <p:spPr bwMode="auto">
          <a:xfrm>
            <a:off x="304800" y="4571999"/>
            <a:ext cx="840293" cy="762000"/>
          </a:xfrm>
          <a:prstGeom prst="arc">
            <a:avLst/>
          </a:prstGeom>
          <a:noFill/>
          <a:ln w="1270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4997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5473" y="3508592"/>
            <a:ext cx="3715608" cy="14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09801" y="2772623"/>
            <a:ext cx="3492450" cy="646331"/>
          </a:xfrm>
          <a:prstGeom prst="rect">
            <a:avLst/>
          </a:prstGeom>
          <a:noFill/>
        </p:spPr>
        <p:txBody>
          <a:bodyPr wrap="square" rtlCol="0">
            <a:spAutoFit/>
          </a:bodyPr>
          <a:lstStyle/>
          <a:p>
            <a:r>
              <a:rPr lang="en-US" sz="1800" dirty="0"/>
              <a:t>Taylor series expansion about the final state </a:t>
            </a:r>
            <a:r>
              <a:rPr lang="en-US" sz="1800" i="1" dirty="0" smtClean="0"/>
              <a:t>S</a:t>
            </a:r>
            <a:endParaRPr lang="en-US" sz="1800" i="1" dirty="0"/>
          </a:p>
        </p:txBody>
      </p:sp>
      <p:pic>
        <p:nvPicPr>
          <p:cNvPr id="4997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9715" y="5903479"/>
            <a:ext cx="2058643" cy="624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971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2133" y="5937228"/>
            <a:ext cx="1254310" cy="55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25980" y="2453700"/>
            <a:ext cx="1050288" cy="584775"/>
          </a:xfrm>
          <a:prstGeom prst="rect">
            <a:avLst/>
          </a:prstGeom>
          <a:noFill/>
        </p:spPr>
        <p:txBody>
          <a:bodyPr wrap="none" rtlCol="0">
            <a:spAutoFit/>
          </a:bodyPr>
          <a:lstStyle/>
          <a:p>
            <a:r>
              <a:rPr lang="en-US" sz="1600" dirty="0"/>
              <a:t>Thin-Film</a:t>
            </a:r>
          </a:p>
          <a:p>
            <a:r>
              <a:rPr lang="en-US" sz="1600" dirty="0"/>
              <a:t>Electrode</a:t>
            </a:r>
          </a:p>
        </p:txBody>
      </p:sp>
      <p:pic>
        <p:nvPicPr>
          <p:cNvPr id="49972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38375" y="4975621"/>
            <a:ext cx="2727982" cy="734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Rectangle 8"/>
              <p:cNvSpPr/>
              <p:nvPr/>
            </p:nvSpPr>
            <p:spPr>
              <a:xfrm>
                <a:off x="6205502" y="5616057"/>
                <a:ext cx="2100640" cy="882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𝐵</m:t>
                      </m:r>
                      <m:r>
                        <a:rPr lang="en-US" sz="1800" i="1">
                          <a:latin typeface="Cambria Math"/>
                        </a:rPr>
                        <m:t>≡−</m:t>
                      </m:r>
                      <m:f>
                        <m:fPr>
                          <m:ctrlPr>
                            <a:rPr lang="en-US" sz="1800" i="1">
                              <a:latin typeface="Cambria Math" panose="02040503050406030204" pitchFamily="18" charset="0"/>
                            </a:rPr>
                          </m:ctrlPr>
                        </m:fPr>
                        <m:num>
                          <m:r>
                            <a:rPr lang="en-US" sz="1800" i="1">
                              <a:latin typeface="Cambria Math"/>
                            </a:rPr>
                            <m:t>𝑙</m:t>
                          </m:r>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b="1" i="1">
                                          <a:latin typeface="Cambria Math"/>
                                        </a:rPr>
                                        <m:t>(</m:t>
                                      </m:r>
                                      <m:r>
                                        <a:rPr lang="en-US" sz="1800" i="1">
                                          <a:latin typeface="Cambria Math"/>
                                        </a:rPr>
                                        <m:t>𝑖</m:t>
                                      </m:r>
                                    </m:e>
                                    <m:sub>
                                      <m:r>
                                        <a:rPr lang="en-US" sz="1800" i="1">
                                          <a:latin typeface="Cambria Math"/>
                                        </a:rPr>
                                        <m:t>0</m:t>
                                      </m:r>
                                    </m:sub>
                                  </m:sSub>
                                </m:e>
                              </m:d>
                            </m:e>
                            <m:sub>
                              <m:r>
                                <a:rPr lang="en-US" sz="1800" i="1">
                                  <a:latin typeface="Cambria Math"/>
                                </a:rPr>
                                <m:t>𝑆</m:t>
                              </m:r>
                            </m:sub>
                          </m:sSub>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r>
                                    <a:rPr lang="en-US" sz="1800" b="1" i="1">
                                      <a:latin typeface="Cambria Math"/>
                                    </a:rPr>
                                    <m:t>)</m:t>
                                  </m:r>
                                  <m:f>
                                    <m:fPr>
                                      <m:ctrlPr>
                                        <a:rPr lang="en-US" sz="1800" i="1">
                                          <a:latin typeface="Cambria Math" panose="02040503050406030204" pitchFamily="18" charset="0"/>
                                        </a:rPr>
                                      </m:ctrlPr>
                                    </m:fPr>
                                    <m:num>
                                      <m:r>
                                        <a:rPr lang="en-US" sz="1800" i="1">
                                          <a:latin typeface="Cambria Math"/>
                                        </a:rPr>
                                        <m:t>𝜕</m:t>
                                      </m:r>
                                      <m:r>
                                        <a:rPr lang="en-US" sz="1800" i="1">
                                          <a:latin typeface="Cambria Math"/>
                                        </a:rPr>
                                        <m:t>𝑈</m:t>
                                      </m:r>
                                    </m:num>
                                    <m:den>
                                      <m:r>
                                        <a:rPr lang="en-US" sz="1800" i="1">
                                          <a:latin typeface="Cambria Math"/>
                                        </a:rPr>
                                        <m:t>𝜕</m:t>
                                      </m:r>
                                      <m:r>
                                        <a:rPr lang="en-US" sz="1800" i="1">
                                          <a:latin typeface="Cambria Math"/>
                                        </a:rPr>
                                        <m:t>𝐶</m:t>
                                      </m:r>
                                    </m:den>
                                  </m:f>
                                </m:e>
                              </m:d>
                            </m:e>
                            <m:sub>
                              <m:r>
                                <a:rPr lang="en-US" sz="1800" i="1">
                                  <a:latin typeface="Cambria Math"/>
                                </a:rPr>
                                <m:t>𝑆</m:t>
                              </m:r>
                            </m:sub>
                          </m:sSub>
                        </m:num>
                        <m:den>
                          <m:r>
                            <a:rPr lang="en-US" sz="1800" i="1">
                              <a:latin typeface="Cambria Math"/>
                            </a:rPr>
                            <m:t>𝐷𝑅𝑇</m:t>
                          </m:r>
                        </m:den>
                      </m:f>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6205502" y="5616057"/>
                <a:ext cx="2100640" cy="882036"/>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8182941" y="5937772"/>
                <a:ext cx="3778278" cy="526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0" smtClean="0">
                          <a:latin typeface="Cambria Math" panose="02040503050406030204" pitchFamily="18" charset="0"/>
                        </a:rPr>
                        <m:t>=</m:t>
                      </m:r>
                      <m:f>
                        <m:fPr>
                          <m:ctrlPr>
                            <a:rPr lang="en-US" sz="1800" i="1" smtClean="0">
                              <a:latin typeface="Cambria Math" panose="02040503050406030204" pitchFamily="18" charset="0"/>
                            </a:rPr>
                          </m:ctrlPr>
                        </m:fPr>
                        <m:num>
                          <m:r>
                            <m:rPr>
                              <m:sty m:val="p"/>
                            </m:rPr>
                            <a:rPr lang="en-US" sz="1800" b="0" i="0" smtClean="0">
                              <a:latin typeface="Cambria Math" panose="02040503050406030204" pitchFamily="18" charset="0"/>
                            </a:rPr>
                            <m:t>Diffusion</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resistance</m:t>
                          </m:r>
                        </m:num>
                        <m:den>
                          <m:r>
                            <m:rPr>
                              <m:sty m:val="p"/>
                            </m:rPr>
                            <a:rPr lang="en-US" sz="1800" b="0" i="0" smtClean="0">
                              <a:latin typeface="Cambria Math" panose="02040503050406030204" pitchFamily="18" charset="0"/>
                            </a:rPr>
                            <m:t>Electrochemcial</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reaction</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resistance</m:t>
                          </m:r>
                        </m:den>
                      </m:f>
                    </m:oMath>
                  </m:oMathPara>
                </a14:m>
                <a:endParaRPr lang="en-US" sz="1800" dirty="0"/>
              </a:p>
            </p:txBody>
          </p:sp>
        </mc:Choice>
        <mc:Fallback xmlns="">
          <p:sp>
            <p:nvSpPr>
              <p:cNvPr id="4" name="TextBox 3"/>
              <p:cNvSpPr txBox="1">
                <a:spLocks noRot="1" noChangeAspect="1" noMove="1" noResize="1" noEditPoints="1" noAdjustHandles="1" noChangeArrowheads="1" noChangeShapeType="1" noTextEdit="1"/>
              </p:cNvSpPr>
              <p:nvPr/>
            </p:nvSpPr>
            <p:spPr>
              <a:xfrm>
                <a:off x="8182941" y="5937772"/>
                <a:ext cx="3778278" cy="526554"/>
              </a:xfrm>
              <a:prstGeom prst="rect">
                <a:avLst/>
              </a:prstGeom>
              <a:blipFill rotWithShape="0">
                <a:blip r:embed="rId13"/>
                <a:stretch>
                  <a:fillRect/>
                </a:stretch>
              </a:blipFill>
            </p:spPr>
            <p:txBody>
              <a:bodyPr/>
              <a:lstStyle/>
              <a:p>
                <a:r>
                  <a:rPr lang="en-US">
                    <a:noFill/>
                  </a:rPr>
                  <a:t> </a:t>
                </a:r>
              </a:p>
            </p:txBody>
          </p:sp>
        </mc:Fallback>
      </mc:AlternateContent>
      <p:pic>
        <p:nvPicPr>
          <p:cNvPr id="80900" name="Picture 4"/>
          <p:cNvPicPr>
            <a:picLocks noChangeAspect="1" noChangeArrowheads="1"/>
          </p:cNvPicPr>
          <p:nvPr/>
        </p:nvPicPr>
        <p:blipFill>
          <a:blip r:embed="rId14" cstate="print"/>
          <a:srcRect/>
          <a:stretch>
            <a:fillRect/>
          </a:stretch>
        </p:blipFill>
        <p:spPr bwMode="auto">
          <a:xfrm>
            <a:off x="835142" y="1544239"/>
            <a:ext cx="2543175" cy="476250"/>
          </a:xfrm>
          <a:prstGeom prst="rect">
            <a:avLst/>
          </a:prstGeom>
          <a:noFill/>
          <a:ln w="9525">
            <a:noFill/>
            <a:miter lim="800000"/>
            <a:headEnd/>
            <a:tailEnd/>
          </a:ln>
        </p:spPr>
      </p:pic>
      <p:sp>
        <p:nvSpPr>
          <p:cNvPr id="10" name="Arc 9"/>
          <p:cNvSpPr/>
          <p:nvPr/>
        </p:nvSpPr>
        <p:spPr bwMode="auto">
          <a:xfrm>
            <a:off x="2535387" y="2049625"/>
            <a:ext cx="914400" cy="914400"/>
          </a:xfrm>
          <a:prstGeom prst="arc">
            <a:avLst>
              <a:gd name="adj1" fmla="val 12276836"/>
              <a:gd name="adj2" fmla="val 17460473"/>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26" name="Straight Connector 25"/>
          <p:cNvCxnSpPr/>
          <p:nvPr/>
        </p:nvCxnSpPr>
        <p:spPr>
          <a:xfrm flipV="1">
            <a:off x="9071649" y="829523"/>
            <a:ext cx="11430" cy="194310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083079" y="2772623"/>
            <a:ext cx="2758988"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9081621" y="1575955"/>
            <a:ext cx="200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9273073" y="1563814"/>
            <a:ext cx="8574" cy="12115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p:cNvSpPr/>
              <p:nvPr/>
            </p:nvSpPr>
            <p:spPr>
              <a:xfrm>
                <a:off x="9177821" y="649760"/>
                <a:ext cx="48936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𝑉</m:t>
                      </m:r>
                    </m:oMath>
                  </m:oMathPara>
                </a14:m>
                <a:endParaRPr lang="en-US" sz="2400" dirty="0"/>
              </a:p>
            </p:txBody>
          </p:sp>
        </mc:Choice>
        <mc:Fallback xmlns="">
          <p:sp>
            <p:nvSpPr>
              <p:cNvPr id="33" name="Rectangle 32"/>
              <p:cNvSpPr>
                <a:spLocks noRot="1" noChangeAspect="1" noMove="1" noResize="1" noEditPoints="1" noAdjustHandles="1" noChangeArrowheads="1" noChangeShapeType="1" noTextEdit="1"/>
              </p:cNvSpPr>
              <p:nvPr/>
            </p:nvSpPr>
            <p:spPr>
              <a:xfrm>
                <a:off x="9177821" y="649760"/>
                <a:ext cx="489365" cy="461665"/>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1498505" y="2300463"/>
                <a:ext cx="39895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𝑡</m:t>
                      </m:r>
                    </m:oMath>
                  </m:oMathPara>
                </a14:m>
                <a:endParaRPr lang="en-US" sz="2400" dirty="0"/>
              </a:p>
            </p:txBody>
          </p:sp>
        </mc:Choice>
        <mc:Fallback xmlns="">
          <p:sp>
            <p:nvSpPr>
              <p:cNvPr id="34" name="Rectangle 33"/>
              <p:cNvSpPr>
                <a:spLocks noRot="1" noChangeAspect="1" noMove="1" noResize="1" noEditPoints="1" noAdjustHandles="1" noChangeArrowheads="1" noChangeShapeType="1" noTextEdit="1"/>
              </p:cNvSpPr>
              <p:nvPr/>
            </p:nvSpPr>
            <p:spPr>
              <a:xfrm>
                <a:off x="11498505" y="2300463"/>
                <a:ext cx="398955" cy="461665"/>
              </a:xfrm>
              <a:prstGeom prst="rect">
                <a:avLst/>
              </a:prstGeom>
              <a:blipFill rotWithShape="0">
                <a:blip r:embed="rId16"/>
                <a:stretch>
                  <a:fillRect/>
                </a:stretch>
              </a:blipFill>
            </p:spPr>
            <p:txBody>
              <a:bodyPr/>
              <a:lstStyle/>
              <a:p>
                <a:r>
                  <a:rPr lang="en-US">
                    <a:noFill/>
                  </a:rPr>
                  <a:t> </a:t>
                </a:r>
              </a:p>
            </p:txBody>
          </p:sp>
        </mc:Fallback>
      </mc:AlternateContent>
      <p:cxnSp>
        <p:nvCxnSpPr>
          <p:cNvPr id="42" name="Straight Connector 41"/>
          <p:cNvCxnSpPr/>
          <p:nvPr/>
        </p:nvCxnSpPr>
        <p:spPr>
          <a:xfrm>
            <a:off x="9273073" y="2743200"/>
            <a:ext cx="8756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906" name="Straight Connector 80905"/>
          <p:cNvCxnSpPr/>
          <p:nvPr/>
        </p:nvCxnSpPr>
        <p:spPr bwMode="auto">
          <a:xfrm flipH="1">
            <a:off x="10103824" y="2621413"/>
            <a:ext cx="76089" cy="246960"/>
          </a:xfrm>
          <a:prstGeom prst="line">
            <a:avLst/>
          </a:prstGeom>
          <a:noFill/>
          <a:ln w="12700" cap="flat" cmpd="sng" algn="ctr">
            <a:solidFill>
              <a:schemeClr val="tx1"/>
            </a:solidFill>
            <a:prstDash val="solid"/>
            <a:round/>
            <a:headEnd type="none" w="sm" len="sm"/>
            <a:tailEnd type="none" w="sm" len="sm"/>
          </a:ln>
          <a:effectLst/>
        </p:spPr>
      </p:cxnSp>
      <p:cxnSp>
        <p:nvCxnSpPr>
          <p:cNvPr id="55" name="Straight Connector 54"/>
          <p:cNvCxnSpPr/>
          <p:nvPr/>
        </p:nvCxnSpPr>
        <p:spPr bwMode="auto">
          <a:xfrm flipH="1">
            <a:off x="10148851" y="2620223"/>
            <a:ext cx="76089" cy="246960"/>
          </a:xfrm>
          <a:prstGeom prst="line">
            <a:avLst/>
          </a:prstGeom>
          <a:noFill/>
          <a:ln w="12700" cap="flat" cmpd="sng" algn="ctr">
            <a:solidFill>
              <a:schemeClr val="tx1"/>
            </a:solidFill>
            <a:prstDash val="solid"/>
            <a:round/>
            <a:headEnd type="none" w="sm" len="sm"/>
            <a:tailEnd type="none" w="sm" len="sm"/>
          </a:ln>
          <a:effectLst/>
        </p:spPr>
      </p:cxnSp>
      <p:cxnSp>
        <p:nvCxnSpPr>
          <p:cNvPr id="56" name="Straight Connector 55"/>
          <p:cNvCxnSpPr/>
          <p:nvPr/>
        </p:nvCxnSpPr>
        <p:spPr>
          <a:xfrm>
            <a:off x="10400580" y="1573349"/>
            <a:ext cx="200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flipV="1">
            <a:off x="10592032" y="1561208"/>
            <a:ext cx="8574" cy="12115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0592032" y="2740594"/>
            <a:ext cx="87566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0403530" y="1571539"/>
            <a:ext cx="8574" cy="12115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0200205" y="2751518"/>
            <a:ext cx="200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2925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2" name="Picture 6"/>
          <p:cNvPicPr>
            <a:picLocks noChangeAspect="1" noChangeArrowheads="1"/>
          </p:cNvPicPr>
          <p:nvPr/>
        </p:nvPicPr>
        <p:blipFill>
          <a:blip r:embed="rId2" cstate="print"/>
          <a:srcRect/>
          <a:stretch>
            <a:fillRect/>
          </a:stretch>
        </p:blipFill>
        <p:spPr bwMode="auto">
          <a:xfrm>
            <a:off x="714376" y="152401"/>
            <a:ext cx="6677025" cy="1152525"/>
          </a:xfrm>
          <a:prstGeom prst="rect">
            <a:avLst/>
          </a:prstGeom>
          <a:noFill/>
          <a:ln w="9525">
            <a:noFill/>
            <a:miter lim="800000"/>
            <a:headEnd/>
            <a:tailEnd/>
          </a:ln>
        </p:spPr>
      </p:pic>
      <p:pic>
        <p:nvPicPr>
          <p:cNvPr id="80903" name="Picture 7"/>
          <p:cNvPicPr>
            <a:picLocks noChangeAspect="1" noChangeArrowheads="1"/>
          </p:cNvPicPr>
          <p:nvPr/>
        </p:nvPicPr>
        <p:blipFill>
          <a:blip r:embed="rId3" cstate="print"/>
          <a:srcRect/>
          <a:stretch>
            <a:fillRect/>
          </a:stretch>
        </p:blipFill>
        <p:spPr bwMode="auto">
          <a:xfrm>
            <a:off x="914400" y="4352925"/>
            <a:ext cx="4648200" cy="952500"/>
          </a:xfrm>
          <a:prstGeom prst="rect">
            <a:avLst/>
          </a:prstGeom>
          <a:noFill/>
          <a:ln w="9525">
            <a:noFill/>
            <a:miter lim="800000"/>
            <a:headEnd/>
            <a:tailEnd/>
          </a:ln>
        </p:spPr>
      </p:pic>
      <p:pic>
        <p:nvPicPr>
          <p:cNvPr id="80904" name="Picture 8"/>
          <p:cNvPicPr>
            <a:picLocks noChangeAspect="1" noChangeArrowheads="1"/>
          </p:cNvPicPr>
          <p:nvPr/>
        </p:nvPicPr>
        <p:blipFill>
          <a:blip r:embed="rId4" cstate="print"/>
          <a:srcRect/>
          <a:stretch>
            <a:fillRect/>
          </a:stretch>
        </p:blipFill>
        <p:spPr bwMode="auto">
          <a:xfrm>
            <a:off x="8181976" y="762001"/>
            <a:ext cx="1190625" cy="295275"/>
          </a:xfrm>
          <a:prstGeom prst="rect">
            <a:avLst/>
          </a:prstGeom>
          <a:noFill/>
          <a:ln w="9525">
            <a:noFill/>
            <a:miter lim="800000"/>
            <a:headEnd/>
            <a:tailEnd/>
          </a:ln>
        </p:spPr>
      </p:pic>
      <p:pic>
        <p:nvPicPr>
          <p:cNvPr id="80905" name="Picture 9"/>
          <p:cNvPicPr>
            <a:picLocks noChangeAspect="1" noChangeArrowheads="1"/>
          </p:cNvPicPr>
          <p:nvPr/>
        </p:nvPicPr>
        <p:blipFill>
          <a:blip r:embed="rId5" cstate="print"/>
          <a:srcRect/>
          <a:stretch>
            <a:fillRect/>
          </a:stretch>
        </p:blipFill>
        <p:spPr bwMode="auto">
          <a:xfrm>
            <a:off x="990601" y="5343526"/>
            <a:ext cx="5095875" cy="828675"/>
          </a:xfrm>
          <a:prstGeom prst="rect">
            <a:avLst/>
          </a:prstGeom>
          <a:noFill/>
          <a:ln w="9525">
            <a:noFill/>
            <a:miter lim="800000"/>
            <a:headEnd/>
            <a:tailEnd/>
          </a:ln>
        </p:spPr>
      </p:pic>
      <p:sp>
        <p:nvSpPr>
          <p:cNvPr id="14" name="TextBox 13"/>
          <p:cNvSpPr txBox="1"/>
          <p:nvPr/>
        </p:nvSpPr>
        <p:spPr>
          <a:xfrm>
            <a:off x="6324600" y="4572000"/>
            <a:ext cx="2133600" cy="1477328"/>
          </a:xfrm>
          <a:prstGeom prst="rect">
            <a:avLst/>
          </a:prstGeom>
          <a:noFill/>
          <a:ln>
            <a:noFill/>
          </a:ln>
        </p:spPr>
        <p:txBody>
          <a:bodyPr wrap="square" rtlCol="0">
            <a:spAutoFit/>
          </a:bodyPr>
          <a:lstStyle/>
          <a:p>
            <a:pPr marL="231775" indent="-231775"/>
            <a:r>
              <a:rPr lang="en-US" sz="1800" dirty="0">
                <a:solidFill>
                  <a:srgbClr val="000000"/>
                </a:solidFill>
              </a:rPr>
              <a:t>Short time solution</a:t>
            </a:r>
          </a:p>
          <a:p>
            <a:pPr marL="231775" indent="-231775"/>
            <a:endParaRPr lang="en-US" sz="1800" dirty="0">
              <a:solidFill>
                <a:srgbClr val="000000"/>
              </a:solidFill>
            </a:endParaRPr>
          </a:p>
          <a:p>
            <a:pPr marL="231775" indent="-231775"/>
            <a:endParaRPr lang="en-US" sz="1800" dirty="0">
              <a:solidFill>
                <a:srgbClr val="000000"/>
              </a:solidFill>
            </a:endParaRPr>
          </a:p>
          <a:p>
            <a:pPr marL="231775" indent="-231775"/>
            <a:endParaRPr lang="en-US" sz="1800" dirty="0">
              <a:solidFill>
                <a:srgbClr val="000000"/>
              </a:solidFill>
            </a:endParaRPr>
          </a:p>
          <a:p>
            <a:pPr marL="231775" indent="-231775"/>
            <a:r>
              <a:rPr lang="en-US" sz="1800" dirty="0">
                <a:solidFill>
                  <a:srgbClr val="000000"/>
                </a:solidFill>
              </a:rPr>
              <a:t>Long time solution</a:t>
            </a:r>
          </a:p>
        </p:txBody>
      </p:sp>
      <p:sp>
        <p:nvSpPr>
          <p:cNvPr id="15" name="Rectangle 14"/>
          <p:cNvSpPr/>
          <p:nvPr/>
        </p:nvSpPr>
        <p:spPr bwMode="auto">
          <a:xfrm>
            <a:off x="914400" y="4343400"/>
            <a:ext cx="7620000" cy="1828800"/>
          </a:xfrm>
          <a:prstGeom prst="rect">
            <a:avLst/>
          </a:prstGeom>
          <a:noFill/>
          <a:ln w="12700" cap="flat" cmpd="sng" algn="ctr">
            <a:solidFill>
              <a:srgbClr val="00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pic>
        <p:nvPicPr>
          <p:cNvPr id="5007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995" y="1838326"/>
            <a:ext cx="5532281"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073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1458364"/>
            <a:ext cx="800242" cy="265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914400" y="1371601"/>
            <a:ext cx="5715000" cy="2819399"/>
          </a:xfrm>
          <a:prstGeom prst="rect">
            <a:avLst/>
          </a:prstGeom>
          <a:noFill/>
          <a:ln w="12700" cap="flat" cmpd="sng" algn="ctr">
            <a:solidFill>
              <a:srgbClr val="00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4" name="TextBox 3"/>
          <p:cNvSpPr txBox="1"/>
          <p:nvPr/>
        </p:nvSpPr>
        <p:spPr>
          <a:xfrm>
            <a:off x="10163176" y="207110"/>
            <a:ext cx="1749424" cy="1631216"/>
          </a:xfrm>
          <a:prstGeom prst="rect">
            <a:avLst/>
          </a:prstGeom>
          <a:noFill/>
        </p:spPr>
        <p:txBody>
          <a:bodyPr wrap="square" rtlCol="0">
            <a:spAutoFit/>
          </a:bodyPr>
          <a:lstStyle/>
          <a:p>
            <a:r>
              <a:rPr lang="en-US" sz="2000" dirty="0"/>
              <a:t>For long times, we retain only the </a:t>
            </a:r>
            <a:r>
              <a:rPr lang="en-US" sz="2000" i="1" dirty="0"/>
              <a:t>n</a:t>
            </a:r>
            <a:r>
              <a:rPr lang="en-US" sz="2000" dirty="0"/>
              <a:t> = 1 term</a:t>
            </a:r>
          </a:p>
        </p:txBody>
      </p:sp>
      <mc:AlternateContent xmlns:mc="http://schemas.openxmlformats.org/markup-compatibility/2006" xmlns:a14="http://schemas.microsoft.com/office/drawing/2010/main">
        <mc:Choice Requires="a14">
          <p:sp>
            <p:nvSpPr>
              <p:cNvPr id="5" name="TextBox 4"/>
              <p:cNvSpPr txBox="1"/>
              <p:nvPr/>
            </p:nvSpPr>
            <p:spPr>
              <a:xfrm>
                <a:off x="8973670" y="5705691"/>
                <a:ext cx="2149785"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𝑄</m:t>
                      </m:r>
                      <m:r>
                        <a:rPr lang="en-US" sz="2000" b="0" i="0"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𝐹𝑙𝐴</m:t>
                          </m:r>
                          <m:r>
                            <a:rPr lang="en-US" sz="2000" b="0" i="1" smtClean="0">
                              <a:latin typeface="Cambria Math" panose="02040503050406030204" pitchFamily="18" charset="0"/>
                            </a:rPr>
                            <m:t>(</m:t>
                          </m:r>
                          <m:r>
                            <a:rPr lang="en-US" sz="2000" i="1">
                              <a:latin typeface="Cambria Math" panose="02040503050406030204" pitchFamily="18" charset="0"/>
                            </a:rPr>
                            <m:t>𝐶</m:t>
                          </m:r>
                        </m:e>
                        <m:sub>
                          <m:r>
                            <a:rPr lang="en-US" sz="2000" i="1">
                              <a:latin typeface="Cambria Math" panose="02040503050406030204" pitchFamily="18" charset="0"/>
                            </a:rPr>
                            <m:t>𝑆</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0</m:t>
                          </m:r>
                        </m:sub>
                      </m:sSub>
                      <m:r>
                        <a:rPr lang="en-US" sz="2000" b="0" i="1" smtClean="0">
                          <a:latin typeface="Cambria Math" panose="02040503050406030204" pitchFamily="18" charset="0"/>
                        </a:rPr>
                        <m:t>)</m:t>
                      </m:r>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8973670" y="5705691"/>
                <a:ext cx="2149785" cy="307777"/>
              </a:xfrm>
              <a:prstGeom prst="rect">
                <a:avLst/>
              </a:prstGeom>
              <a:blipFill rotWithShape="0">
                <a:blip r:embed="rId8"/>
                <a:stretch>
                  <a:fillRect r="-567" b="-40000"/>
                </a:stretch>
              </a:blipFill>
            </p:spPr>
            <p:txBody>
              <a:bodyPr/>
              <a:lstStyle/>
              <a:p>
                <a:r>
                  <a:rPr lang="en-US">
                    <a:noFill/>
                  </a:rPr>
                  <a:t> </a:t>
                </a:r>
              </a:p>
            </p:txBody>
          </p:sp>
        </mc:Fallback>
      </mc:AlternateContent>
      <p:sp>
        <p:nvSpPr>
          <p:cNvPr id="16" name="TextBox 15"/>
          <p:cNvSpPr txBox="1"/>
          <p:nvPr/>
        </p:nvSpPr>
        <p:spPr>
          <a:xfrm>
            <a:off x="8763001" y="4435642"/>
            <a:ext cx="1749424" cy="1631216"/>
          </a:xfrm>
          <a:prstGeom prst="rect">
            <a:avLst/>
          </a:prstGeom>
          <a:noFill/>
        </p:spPr>
        <p:txBody>
          <a:bodyPr wrap="square" rtlCol="0">
            <a:spAutoFit/>
          </a:bodyPr>
          <a:lstStyle/>
          <a:p>
            <a:r>
              <a:rPr lang="en-US" sz="2000" dirty="0" smtClean="0"/>
              <a:t>Total charge associated with the potential step is</a:t>
            </a:r>
            <a:endParaRPr lang="en-US" sz="2000" dirty="0"/>
          </a:p>
        </p:txBody>
      </p:sp>
      <p:sp>
        <p:nvSpPr>
          <p:cNvPr id="17" name="TextBox 16"/>
          <p:cNvSpPr txBox="1"/>
          <p:nvPr/>
        </p:nvSpPr>
        <p:spPr>
          <a:xfrm>
            <a:off x="6796073" y="2346395"/>
            <a:ext cx="1749424" cy="707886"/>
          </a:xfrm>
          <a:prstGeom prst="rect">
            <a:avLst/>
          </a:prstGeom>
          <a:noFill/>
        </p:spPr>
        <p:txBody>
          <a:bodyPr wrap="square" rtlCol="0">
            <a:spAutoFit/>
          </a:bodyPr>
          <a:lstStyle/>
          <a:p>
            <a:r>
              <a:rPr lang="en-US" sz="2000" dirty="0" smtClean="0"/>
              <a:t>Short-time solution</a:t>
            </a:r>
            <a:endParaRPr lang="en-US" sz="2000" dirty="0"/>
          </a:p>
        </p:txBody>
      </p:sp>
      <p:pic>
        <p:nvPicPr>
          <p:cNvPr id="2" name="Picture 1"/>
          <p:cNvPicPr>
            <a:picLocks noChangeAspect="1"/>
          </p:cNvPicPr>
          <p:nvPr/>
        </p:nvPicPr>
        <p:blipFill>
          <a:blip r:embed="rId9"/>
          <a:stretch>
            <a:fillRect/>
          </a:stretch>
        </p:blipFill>
        <p:spPr>
          <a:xfrm>
            <a:off x="9144000" y="2163839"/>
            <a:ext cx="2337105" cy="1780884"/>
          </a:xfrm>
          <a:prstGeom prst="rect">
            <a:avLst/>
          </a:prstGeom>
        </p:spPr>
      </p:pic>
    </p:spTree>
    <p:extLst>
      <p:ext uri="{BB962C8B-B14F-4D97-AF65-F5344CB8AC3E}">
        <p14:creationId xmlns:p14="http://schemas.microsoft.com/office/powerpoint/2010/main" val="4023127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81679" y="857950"/>
            <a:ext cx="4011847" cy="3219831"/>
          </a:xfrm>
          <a:prstGeom prst="rect">
            <a:avLst/>
          </a:prstGeom>
        </p:spPr>
      </p:pic>
      <p:pic>
        <p:nvPicPr>
          <p:cNvPr id="3" name="Picture 2"/>
          <p:cNvPicPr>
            <a:picLocks noChangeAspect="1"/>
          </p:cNvPicPr>
          <p:nvPr/>
        </p:nvPicPr>
        <p:blipFill>
          <a:blip r:embed="rId3"/>
          <a:stretch>
            <a:fillRect/>
          </a:stretch>
        </p:blipFill>
        <p:spPr>
          <a:xfrm>
            <a:off x="1697470" y="774124"/>
            <a:ext cx="4035259" cy="3337241"/>
          </a:xfrm>
          <a:prstGeom prst="rect">
            <a:avLst/>
          </a:prstGeom>
        </p:spPr>
      </p:pic>
      <p:sp>
        <p:nvSpPr>
          <p:cNvPr id="8" name="TextBox 7"/>
          <p:cNvSpPr txBox="1"/>
          <p:nvPr/>
        </p:nvSpPr>
        <p:spPr>
          <a:xfrm>
            <a:off x="2133600" y="1"/>
            <a:ext cx="8077200" cy="830997"/>
          </a:xfrm>
          <a:prstGeom prst="rect">
            <a:avLst/>
          </a:prstGeom>
          <a:noFill/>
          <a:ln>
            <a:noFill/>
          </a:ln>
        </p:spPr>
        <p:txBody>
          <a:bodyPr wrap="square" rtlCol="0">
            <a:spAutoFit/>
          </a:bodyPr>
          <a:lstStyle/>
          <a:p>
            <a:pPr marL="231775" indent="-231775"/>
            <a:r>
              <a:rPr lang="en-US" sz="2400" dirty="0" smtClean="0">
                <a:solidFill>
                  <a:srgbClr val="0000FF"/>
                </a:solidFill>
              </a:rPr>
              <a:t> Short</a:t>
            </a:r>
            <a:r>
              <a:rPr lang="en-US" sz="2400" dirty="0" smtClean="0">
                <a:solidFill>
                  <a:srgbClr val="000000"/>
                </a:solidFill>
              </a:rPr>
              <a:t> </a:t>
            </a:r>
            <a:r>
              <a:rPr lang="en-US" sz="2400" dirty="0">
                <a:solidFill>
                  <a:srgbClr val="000000"/>
                </a:solidFill>
              </a:rPr>
              <a:t>time comparison  </a:t>
            </a:r>
            <a:r>
              <a:rPr lang="en-US" sz="2400" dirty="0" smtClean="0">
                <a:solidFill>
                  <a:srgbClr val="000000"/>
                </a:solidFill>
              </a:rPr>
              <a:t>                  </a:t>
            </a:r>
            <a:r>
              <a:rPr lang="en-US" sz="2400" dirty="0">
                <a:solidFill>
                  <a:srgbClr val="0000FF"/>
                </a:solidFill>
              </a:rPr>
              <a:t>Long</a:t>
            </a:r>
            <a:r>
              <a:rPr lang="en-US" sz="2400" dirty="0">
                <a:solidFill>
                  <a:srgbClr val="000000"/>
                </a:solidFill>
              </a:rPr>
              <a:t> </a:t>
            </a:r>
            <a:r>
              <a:rPr lang="en-US" sz="2400" dirty="0" smtClean="0">
                <a:solidFill>
                  <a:srgbClr val="000000"/>
                </a:solidFill>
              </a:rPr>
              <a:t>time comparison</a:t>
            </a:r>
          </a:p>
          <a:p>
            <a:pPr marL="231775" indent="-231775"/>
            <a:r>
              <a:rPr lang="en-US" sz="2400" dirty="0">
                <a:solidFill>
                  <a:srgbClr val="000000"/>
                </a:solidFill>
              </a:rPr>
              <a:t> </a:t>
            </a:r>
            <a:r>
              <a:rPr lang="en-US" sz="2400" dirty="0" smtClean="0">
                <a:solidFill>
                  <a:srgbClr val="000000"/>
                </a:solidFill>
              </a:rPr>
              <a:t>           </a:t>
            </a:r>
            <a:r>
              <a:rPr lang="en-US" sz="1800" dirty="0" smtClean="0"/>
              <a:t>(</a:t>
            </a:r>
            <a:r>
              <a:rPr lang="en-US" sz="1800" dirty="0" smtClean="0">
                <a:solidFill>
                  <a:srgbClr val="FF0000"/>
                </a:solidFill>
              </a:rPr>
              <a:t>red line</a:t>
            </a:r>
            <a:r>
              <a:rPr lang="en-US" sz="1800" dirty="0" smtClean="0"/>
              <a:t>)</a:t>
            </a:r>
            <a:endParaRPr lang="en-US" sz="1800" dirty="0"/>
          </a:p>
        </p:txBody>
      </p:sp>
      <p:sp>
        <p:nvSpPr>
          <p:cNvPr id="2" name="TextBox 1"/>
          <p:cNvSpPr txBox="1"/>
          <p:nvPr/>
        </p:nvSpPr>
        <p:spPr>
          <a:xfrm>
            <a:off x="1585488" y="6172200"/>
            <a:ext cx="9853980" cy="707886"/>
          </a:xfrm>
          <a:prstGeom prst="rect">
            <a:avLst/>
          </a:prstGeom>
          <a:noFill/>
        </p:spPr>
        <p:txBody>
          <a:bodyPr wrap="none" rtlCol="0">
            <a:spAutoFit/>
          </a:bodyPr>
          <a:lstStyle/>
          <a:p>
            <a:pPr marL="342900" indent="-342900">
              <a:buFont typeface="Arial" pitchFamily="34" charset="0"/>
              <a:buChar char="•"/>
            </a:pPr>
            <a:r>
              <a:rPr lang="en-US" sz="2000" dirty="0"/>
              <a:t>For these results, potential was stepped from 0.395 to 0.390 V </a:t>
            </a:r>
            <a:r>
              <a:rPr lang="en-US" sz="2000" dirty="0" err="1"/>
              <a:t>vs</a:t>
            </a:r>
            <a:r>
              <a:rPr lang="en-US" sz="2000" dirty="0"/>
              <a:t> Li (Li</a:t>
            </a:r>
            <a:r>
              <a:rPr lang="en-US" sz="2000" baseline="30000" dirty="0"/>
              <a:t>+</a:t>
            </a:r>
            <a:r>
              <a:rPr lang="en-US" sz="2000" dirty="0"/>
              <a:t> reduction)</a:t>
            </a:r>
          </a:p>
          <a:p>
            <a:pPr marL="342900" indent="-342900">
              <a:buFont typeface="Arial" pitchFamily="34" charset="0"/>
              <a:buChar char="•"/>
            </a:pPr>
            <a:r>
              <a:rPr lang="en-US" sz="2000" dirty="0"/>
              <a:t>Diffusion of Li in Si is about 3 orders of magnitude slower than in graphite</a:t>
            </a:r>
          </a:p>
        </p:txBody>
      </p:sp>
      <p:pic>
        <p:nvPicPr>
          <p:cNvPr id="81924" name="Picture 4"/>
          <p:cNvPicPr>
            <a:picLocks noChangeAspect="1" noChangeArrowheads="1"/>
          </p:cNvPicPr>
          <p:nvPr/>
        </p:nvPicPr>
        <p:blipFill>
          <a:blip r:embed="rId4" cstate="print"/>
          <a:srcRect/>
          <a:stretch>
            <a:fillRect/>
          </a:stretch>
        </p:blipFill>
        <p:spPr bwMode="auto">
          <a:xfrm>
            <a:off x="3829581" y="4182512"/>
            <a:ext cx="4685238" cy="1962735"/>
          </a:xfrm>
          <a:prstGeom prst="rect">
            <a:avLst/>
          </a:prstGeom>
          <a:noFill/>
          <a:ln w="9525">
            <a:solidFill>
              <a:srgbClr val="0000FF"/>
            </a:solidFill>
            <a:miter lim="800000"/>
            <a:headEnd/>
            <a:tailEnd/>
          </a:ln>
        </p:spPr>
      </p:pic>
      <p:cxnSp>
        <p:nvCxnSpPr>
          <p:cNvPr id="14" name="Elbow Connector 13"/>
          <p:cNvCxnSpPr/>
          <p:nvPr/>
        </p:nvCxnSpPr>
        <p:spPr bwMode="auto">
          <a:xfrm rot="16200000" flipV="1">
            <a:off x="2662647" y="3912223"/>
            <a:ext cx="1276103" cy="1227208"/>
          </a:xfrm>
          <a:prstGeom prst="bentConnector3">
            <a:avLst>
              <a:gd name="adj1" fmla="val 392"/>
            </a:avLst>
          </a:prstGeom>
          <a:noFill/>
          <a:ln w="28575" cap="flat" cmpd="sng" algn="ctr">
            <a:solidFill>
              <a:srgbClr val="0000FF"/>
            </a:solidFill>
            <a:prstDash val="solid"/>
            <a:round/>
            <a:headEnd type="none" w="sm" len="sm"/>
            <a:tailEnd type="arrow"/>
          </a:ln>
          <a:effectLst/>
        </p:spPr>
      </p:cxnSp>
      <p:cxnSp>
        <p:nvCxnSpPr>
          <p:cNvPr id="11" name="Elbow Connector 10"/>
          <p:cNvCxnSpPr/>
          <p:nvPr/>
        </p:nvCxnSpPr>
        <p:spPr bwMode="auto">
          <a:xfrm rot="5400000" flipH="1" flipV="1">
            <a:off x="8290218" y="4162166"/>
            <a:ext cx="1566595" cy="1383030"/>
          </a:xfrm>
          <a:prstGeom prst="bentConnector3">
            <a:avLst>
              <a:gd name="adj1" fmla="val 436"/>
            </a:avLst>
          </a:prstGeom>
          <a:noFill/>
          <a:ln w="28575" cap="flat" cmpd="sng" algn="ctr">
            <a:solidFill>
              <a:srgbClr val="0000FF"/>
            </a:solidFill>
            <a:prstDash val="solid"/>
            <a:round/>
            <a:headEnd type="none" w="sm" len="sm"/>
            <a:tailEnd type="arrow"/>
          </a:ln>
          <a:effectLst/>
        </p:spPr>
      </p:cxnSp>
    </p:spTree>
    <p:extLst>
      <p:ext uri="{BB962C8B-B14F-4D97-AF65-F5344CB8AC3E}">
        <p14:creationId xmlns:p14="http://schemas.microsoft.com/office/powerpoint/2010/main" val="1623175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Contents for this talk</a:t>
            </a:r>
            <a:endParaRPr lang="en-US" sz="4000" dirty="0"/>
          </a:p>
        </p:txBody>
      </p:sp>
      <p:sp>
        <p:nvSpPr>
          <p:cNvPr id="3" name="Content Placeholder 2"/>
          <p:cNvSpPr>
            <a:spLocks noGrp="1"/>
          </p:cNvSpPr>
          <p:nvPr>
            <p:ph idx="1"/>
          </p:nvPr>
        </p:nvSpPr>
        <p:spPr>
          <a:xfrm>
            <a:off x="304800" y="1447800"/>
            <a:ext cx="11658600" cy="4724400"/>
          </a:xfrm>
        </p:spPr>
        <p:txBody>
          <a:bodyPr/>
          <a:lstStyle/>
          <a:p>
            <a:r>
              <a:rPr lang="en-US" sz="2800" dirty="0" smtClean="0"/>
              <a:t>A few slides on electrified vehicles and a schematic exhibiting the anatomy of a lithium ion battery</a:t>
            </a:r>
          </a:p>
          <a:p>
            <a:r>
              <a:rPr lang="en-US" sz="2800" dirty="0" smtClean="0"/>
              <a:t>Irreversible thermodynamics for treating diffusion and migration</a:t>
            </a:r>
          </a:p>
          <a:p>
            <a:pPr lvl="1"/>
            <a:r>
              <a:rPr lang="en-US" sz="2800" dirty="0" smtClean="0"/>
              <a:t>Dilute-solution theory</a:t>
            </a:r>
          </a:p>
          <a:p>
            <a:pPr lvl="1"/>
            <a:r>
              <a:rPr lang="en-US" sz="2800" dirty="0" smtClean="0"/>
              <a:t>Concentrated solution theory </a:t>
            </a:r>
          </a:p>
          <a:p>
            <a:r>
              <a:rPr lang="en-US" sz="2800" dirty="0" smtClean="0"/>
              <a:t>Porous electrode theory applied to lithium ion electrodes</a:t>
            </a:r>
          </a:p>
          <a:p>
            <a:r>
              <a:rPr lang="en-US" sz="2800" dirty="0" smtClean="0"/>
              <a:t>Life modeling of lithium ion cells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Tree>
    <p:extLst>
      <p:ext uri="{BB962C8B-B14F-4D97-AF65-F5344CB8AC3E}">
        <p14:creationId xmlns:p14="http://schemas.microsoft.com/office/powerpoint/2010/main" val="1399710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651" y="63569"/>
            <a:ext cx="8094411" cy="124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198" y="1082808"/>
            <a:ext cx="2595803" cy="22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cstate="print"/>
          <a:srcRect/>
          <a:stretch>
            <a:fillRect/>
          </a:stretch>
        </p:blipFill>
        <p:spPr bwMode="auto">
          <a:xfrm>
            <a:off x="3192716" y="1295401"/>
            <a:ext cx="2171700" cy="676275"/>
          </a:xfrm>
          <a:prstGeom prst="rect">
            <a:avLst/>
          </a:prstGeom>
          <a:noFill/>
          <a:ln w="9525">
            <a:noFill/>
            <a:miter lim="800000"/>
            <a:headEnd/>
            <a:tailEnd/>
          </a:ln>
        </p:spPr>
      </p:pic>
      <p:sp>
        <p:nvSpPr>
          <p:cNvPr id="14" name="TextBox 13"/>
          <p:cNvSpPr txBox="1"/>
          <p:nvPr/>
        </p:nvSpPr>
        <p:spPr>
          <a:xfrm>
            <a:off x="2363261" y="2309498"/>
            <a:ext cx="1050288" cy="584775"/>
          </a:xfrm>
          <a:prstGeom prst="rect">
            <a:avLst/>
          </a:prstGeom>
          <a:noFill/>
        </p:spPr>
        <p:txBody>
          <a:bodyPr wrap="none" rtlCol="0">
            <a:spAutoFit/>
          </a:bodyPr>
          <a:lstStyle/>
          <a:p>
            <a:r>
              <a:rPr lang="en-US" sz="1600" dirty="0"/>
              <a:t>Electrode</a:t>
            </a:r>
          </a:p>
          <a:p>
            <a:r>
              <a:rPr lang="en-US" sz="1600" dirty="0"/>
              <a:t>particle</a:t>
            </a:r>
          </a:p>
        </p:txBody>
      </p:sp>
      <p:sp>
        <p:nvSpPr>
          <p:cNvPr id="16" name="Arc 15"/>
          <p:cNvSpPr/>
          <p:nvPr/>
        </p:nvSpPr>
        <p:spPr bwMode="auto">
          <a:xfrm>
            <a:off x="2971801" y="1636779"/>
            <a:ext cx="840293" cy="762000"/>
          </a:xfrm>
          <a:prstGeom prst="arc">
            <a:avLst>
              <a:gd name="adj1" fmla="val 10723915"/>
              <a:gd name="adj2" fmla="val 14562048"/>
            </a:avLst>
          </a:prstGeom>
          <a:noFill/>
          <a:ln w="12700" cap="flat" cmpd="sng" algn="ctr">
            <a:solidFill>
              <a:schemeClr val="tx1"/>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5017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526" y="2819401"/>
            <a:ext cx="1825474" cy="59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2149" y="3505200"/>
            <a:ext cx="1770698"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6285" y="2209801"/>
            <a:ext cx="1523785" cy="488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6976" y="2859796"/>
            <a:ext cx="2294881" cy="2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6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6856" y="4067465"/>
            <a:ext cx="5725951" cy="228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bwMode="auto">
          <a:xfrm>
            <a:off x="10843685" y="5737822"/>
            <a:ext cx="371126" cy="453346"/>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50177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9894" y="5397536"/>
            <a:ext cx="3276391" cy="52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666750" y="4836257"/>
            <a:ext cx="3238500" cy="369332"/>
          </a:xfrm>
          <a:prstGeom prst="rect">
            <a:avLst/>
          </a:prstGeom>
          <a:noFill/>
          <a:ln>
            <a:noFill/>
          </a:ln>
        </p:spPr>
        <p:txBody>
          <a:bodyPr wrap="square" rtlCol="0">
            <a:spAutoFit/>
          </a:bodyPr>
          <a:lstStyle/>
          <a:p>
            <a:pPr marL="231775" indent="-231775"/>
            <a:r>
              <a:rPr lang="en-US" sz="1800" dirty="0">
                <a:solidFill>
                  <a:srgbClr val="0000FF"/>
                </a:solidFill>
              </a:rPr>
              <a:t>Long time solution, </a:t>
            </a:r>
            <a:r>
              <a:rPr lang="en-US" sz="1800" i="1" dirty="0" err="1">
                <a:solidFill>
                  <a:srgbClr val="0000FF"/>
                </a:solidFill>
              </a:rPr>
              <a:t>Dt</a:t>
            </a:r>
            <a:r>
              <a:rPr lang="en-US" sz="1800" dirty="0">
                <a:solidFill>
                  <a:srgbClr val="0000FF"/>
                </a:solidFill>
              </a:rPr>
              <a:t>/</a:t>
            </a:r>
            <a:r>
              <a:rPr lang="en-US" sz="1800" i="1" dirty="0">
                <a:solidFill>
                  <a:srgbClr val="0000FF"/>
                </a:solidFill>
              </a:rPr>
              <a:t>R</a:t>
            </a:r>
            <a:r>
              <a:rPr lang="en-US" sz="1800" baseline="30000" dirty="0">
                <a:solidFill>
                  <a:srgbClr val="0000FF"/>
                </a:solidFill>
              </a:rPr>
              <a:t>2</a:t>
            </a:r>
            <a:r>
              <a:rPr lang="en-US" sz="1800" dirty="0">
                <a:solidFill>
                  <a:srgbClr val="0000FF"/>
                </a:solidFill>
              </a:rPr>
              <a:t> &gt;&gt; 1</a:t>
            </a:r>
          </a:p>
        </p:txBody>
      </p:sp>
      <p:sp>
        <p:nvSpPr>
          <p:cNvPr id="15" name="Rectangle 14"/>
          <p:cNvSpPr/>
          <p:nvPr/>
        </p:nvSpPr>
        <p:spPr>
          <a:xfrm>
            <a:off x="5367880" y="3652526"/>
            <a:ext cx="3296095" cy="369332"/>
          </a:xfrm>
          <a:prstGeom prst="rect">
            <a:avLst/>
          </a:prstGeom>
        </p:spPr>
        <p:txBody>
          <a:bodyPr wrap="none">
            <a:spAutoFit/>
          </a:bodyPr>
          <a:lstStyle/>
          <a:p>
            <a:pPr marL="231775" indent="-231775"/>
            <a:r>
              <a:rPr lang="en-US" sz="1800" dirty="0">
                <a:solidFill>
                  <a:srgbClr val="0000FF"/>
                </a:solidFill>
              </a:rPr>
              <a:t>Short time solution, </a:t>
            </a:r>
            <a:r>
              <a:rPr lang="en-US" sz="1800" i="1" dirty="0" err="1">
                <a:solidFill>
                  <a:srgbClr val="0000FF"/>
                </a:solidFill>
              </a:rPr>
              <a:t>Dt</a:t>
            </a:r>
            <a:r>
              <a:rPr lang="en-US" sz="1800" dirty="0">
                <a:solidFill>
                  <a:srgbClr val="0000FF"/>
                </a:solidFill>
              </a:rPr>
              <a:t>/</a:t>
            </a:r>
            <a:r>
              <a:rPr lang="en-US" sz="1800" i="1" dirty="0">
                <a:solidFill>
                  <a:srgbClr val="0000FF"/>
                </a:solidFill>
              </a:rPr>
              <a:t>R</a:t>
            </a:r>
            <a:r>
              <a:rPr lang="en-US" sz="1800" baseline="30000" dirty="0">
                <a:solidFill>
                  <a:srgbClr val="0000FF"/>
                </a:solidFill>
              </a:rPr>
              <a:t>2</a:t>
            </a:r>
            <a:r>
              <a:rPr lang="en-US" sz="1800" dirty="0">
                <a:solidFill>
                  <a:srgbClr val="0000FF"/>
                </a:solidFill>
              </a:rPr>
              <a:t> &lt;&lt; 1</a:t>
            </a:r>
          </a:p>
        </p:txBody>
      </p:sp>
      <p:sp>
        <p:nvSpPr>
          <p:cNvPr id="17" name="TextBox 16"/>
          <p:cNvSpPr txBox="1"/>
          <p:nvPr/>
        </p:nvSpPr>
        <p:spPr>
          <a:xfrm>
            <a:off x="7201018" y="1856465"/>
            <a:ext cx="3498156" cy="1200329"/>
          </a:xfrm>
          <a:prstGeom prst="rect">
            <a:avLst/>
          </a:prstGeom>
          <a:noFill/>
        </p:spPr>
        <p:txBody>
          <a:bodyPr wrap="square" rtlCol="0">
            <a:spAutoFit/>
          </a:bodyPr>
          <a:lstStyle/>
          <a:p>
            <a:r>
              <a:rPr lang="en-US" sz="2400" dirty="0"/>
              <a:t>Approach is completely analogous to that taken for the thin film</a:t>
            </a:r>
          </a:p>
        </p:txBody>
      </p:sp>
      <p:sp>
        <p:nvSpPr>
          <p:cNvPr id="4" name="Oval 3"/>
          <p:cNvSpPr/>
          <p:nvPr/>
        </p:nvSpPr>
        <p:spPr bwMode="auto">
          <a:xfrm>
            <a:off x="1676400" y="2093979"/>
            <a:ext cx="2362200" cy="2438400"/>
          </a:xfrm>
          <a:prstGeom prst="ellipse">
            <a:avLst/>
          </a:prstGeom>
          <a:noFill/>
          <a:ln w="12700" cap="flat" cmpd="sng" algn="ctr">
            <a:solidFill>
              <a:schemeClr val="tx1"/>
            </a:solidFill>
            <a:prstDash val="solid"/>
            <a:round/>
            <a:headEnd type="none" w="sm" len="sm"/>
            <a:tailEnd type="none" w="sm" len="sm"/>
          </a:ln>
          <a:effectLst/>
          <a:scene3d>
            <a:camera prst="orthographicFront">
              <a:rot lat="0" lon="0" rev="21299999"/>
            </a:camera>
            <a:lightRig rig="threePt" dir="t"/>
          </a:scene3d>
        </p:spPr>
        <p:txBody>
          <a:bodyPr vert="horz" wrap="square" lIns="91440" tIns="45720" rIns="91440" bIns="45720" numCol="1" rtlCol="0" anchor="t" anchorCtr="0" compatLnSpc="1">
            <a:prstTxWarp prst="textNoShape">
              <a:avLst/>
            </a:prstTxWarp>
          </a:bodyPr>
          <a:lstStyle/>
          <a:p>
            <a:endParaRPr lang="en-US"/>
          </a:p>
        </p:txBody>
      </p:sp>
      <p:pic>
        <p:nvPicPr>
          <p:cNvPr id="18" name="Picture 17"/>
          <p:cNvPicPr>
            <a:picLocks noChangeAspect="1"/>
          </p:cNvPicPr>
          <p:nvPr/>
        </p:nvPicPr>
        <p:blipFill>
          <a:blip r:embed="rId11"/>
          <a:stretch>
            <a:fillRect/>
          </a:stretch>
        </p:blipFill>
        <p:spPr>
          <a:xfrm>
            <a:off x="164971" y="1109122"/>
            <a:ext cx="1555174" cy="1185049"/>
          </a:xfrm>
          <a:prstGeom prst="rect">
            <a:avLst/>
          </a:prstGeom>
        </p:spPr>
      </p:pic>
    </p:spTree>
    <p:extLst>
      <p:ext uri="{BB962C8B-B14F-4D97-AF65-F5344CB8AC3E}">
        <p14:creationId xmlns:p14="http://schemas.microsoft.com/office/powerpoint/2010/main" val="3316697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590163"/>
            <a:ext cx="2816225"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90163"/>
            <a:ext cx="2895600" cy="233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1" y="533401"/>
            <a:ext cx="3047631" cy="23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27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092" y="3104764"/>
            <a:ext cx="7173415" cy="164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4882582"/>
            <a:ext cx="12039600"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t>The porous electrode is made of large (18 </a:t>
            </a:r>
            <a:r>
              <a:rPr lang="en-US" sz="2400" dirty="0" smtClean="0">
                <a:latin typeface="Symbol" panose="05050102010706020507" pitchFamily="18" charset="2"/>
              </a:rPr>
              <a:t>m</a:t>
            </a:r>
            <a:r>
              <a:rPr lang="en-US" sz="2400" dirty="0" smtClean="0"/>
              <a:t>m dia.), spherical carbon particles, intending to ensure that diffusion resistance dominates </a:t>
            </a:r>
            <a:r>
              <a:rPr lang="en-US" sz="2400" dirty="0" err="1" smtClean="0"/>
              <a:t>Ohmic</a:t>
            </a:r>
            <a:r>
              <a:rPr lang="en-US" sz="2400" dirty="0" smtClean="0"/>
              <a:t> drop</a:t>
            </a:r>
          </a:p>
          <a:p>
            <a:pPr marL="457200" indent="-457200">
              <a:buFont typeface="Arial" panose="020B0604020202020204" pitchFamily="34" charset="0"/>
              <a:buChar char="•"/>
            </a:pPr>
            <a:r>
              <a:rPr lang="en-US" sz="2400" dirty="0" smtClean="0"/>
              <a:t>Results are in </a:t>
            </a:r>
            <a:r>
              <a:rPr lang="en-US" sz="2400" dirty="0"/>
              <a:t>good agreement with measurements on single </a:t>
            </a:r>
            <a:r>
              <a:rPr lang="en-US" sz="2400" dirty="0" smtClean="0"/>
              <a:t>carbon-fiber electrodes mentioned previously</a:t>
            </a:r>
            <a:endParaRPr lang="en-US" sz="2400" dirty="0"/>
          </a:p>
        </p:txBody>
      </p:sp>
      <p:sp>
        <p:nvSpPr>
          <p:cNvPr id="7" name="Rectangle 6"/>
          <p:cNvSpPr/>
          <p:nvPr/>
        </p:nvSpPr>
        <p:spPr>
          <a:xfrm>
            <a:off x="4889405" y="225897"/>
            <a:ext cx="2552302" cy="369332"/>
          </a:xfrm>
          <a:prstGeom prst="rect">
            <a:avLst/>
          </a:prstGeom>
        </p:spPr>
        <p:txBody>
          <a:bodyPr wrap="none">
            <a:spAutoFit/>
          </a:bodyPr>
          <a:lstStyle/>
          <a:p>
            <a:pPr marL="231775" indent="-231775" algn="ctr"/>
            <a:r>
              <a:rPr lang="en-US" sz="1800" dirty="0">
                <a:solidFill>
                  <a:srgbClr val="0000FF"/>
                </a:solidFill>
              </a:rPr>
              <a:t>Short </a:t>
            </a:r>
            <a:r>
              <a:rPr lang="en-US" sz="1800" dirty="0" smtClean="0">
                <a:solidFill>
                  <a:srgbClr val="0000FF"/>
                </a:solidFill>
              </a:rPr>
              <a:t>times, </a:t>
            </a:r>
            <a:r>
              <a:rPr lang="en-US" sz="1800" i="1" dirty="0" smtClean="0">
                <a:solidFill>
                  <a:srgbClr val="0000FF"/>
                </a:solidFill>
              </a:rPr>
              <a:t>Dt</a:t>
            </a:r>
            <a:r>
              <a:rPr lang="en-US" sz="1800" dirty="0" smtClean="0">
                <a:solidFill>
                  <a:srgbClr val="0000FF"/>
                </a:solidFill>
              </a:rPr>
              <a:t>/</a:t>
            </a:r>
            <a:r>
              <a:rPr lang="en-US" sz="1800" i="1" dirty="0" smtClean="0">
                <a:solidFill>
                  <a:srgbClr val="0000FF"/>
                </a:solidFill>
              </a:rPr>
              <a:t>R</a:t>
            </a:r>
            <a:r>
              <a:rPr lang="en-US" sz="1800" baseline="30000" dirty="0" smtClean="0">
                <a:solidFill>
                  <a:srgbClr val="0000FF"/>
                </a:solidFill>
              </a:rPr>
              <a:t>2</a:t>
            </a:r>
            <a:r>
              <a:rPr lang="en-US" sz="1800" dirty="0" smtClean="0">
                <a:solidFill>
                  <a:srgbClr val="0000FF"/>
                </a:solidFill>
              </a:rPr>
              <a:t> </a:t>
            </a:r>
            <a:r>
              <a:rPr lang="en-US" sz="1800" dirty="0">
                <a:solidFill>
                  <a:srgbClr val="0000FF"/>
                </a:solidFill>
              </a:rPr>
              <a:t>&lt;&lt; 1</a:t>
            </a:r>
          </a:p>
        </p:txBody>
      </p:sp>
      <p:sp>
        <p:nvSpPr>
          <p:cNvPr id="8" name="TextBox 7"/>
          <p:cNvSpPr txBox="1"/>
          <p:nvPr/>
        </p:nvSpPr>
        <p:spPr>
          <a:xfrm>
            <a:off x="7785005" y="225897"/>
            <a:ext cx="2680288" cy="369332"/>
          </a:xfrm>
          <a:prstGeom prst="rect">
            <a:avLst/>
          </a:prstGeom>
          <a:noFill/>
          <a:ln>
            <a:noFill/>
          </a:ln>
        </p:spPr>
        <p:txBody>
          <a:bodyPr wrap="square" rtlCol="0">
            <a:spAutoFit/>
          </a:bodyPr>
          <a:lstStyle/>
          <a:p>
            <a:pPr marL="231775" indent="-231775" algn="ctr"/>
            <a:r>
              <a:rPr lang="en-US" sz="1800" dirty="0">
                <a:solidFill>
                  <a:srgbClr val="0000FF"/>
                </a:solidFill>
              </a:rPr>
              <a:t>Long </a:t>
            </a:r>
            <a:r>
              <a:rPr lang="en-US" sz="1800" dirty="0" smtClean="0">
                <a:solidFill>
                  <a:srgbClr val="0000FF"/>
                </a:solidFill>
              </a:rPr>
              <a:t>times, </a:t>
            </a:r>
            <a:r>
              <a:rPr lang="en-US" sz="1800" i="1" dirty="0" smtClean="0">
                <a:solidFill>
                  <a:srgbClr val="0000FF"/>
                </a:solidFill>
              </a:rPr>
              <a:t>Dt</a:t>
            </a:r>
            <a:r>
              <a:rPr lang="en-US" sz="1800" dirty="0" smtClean="0">
                <a:solidFill>
                  <a:srgbClr val="0000FF"/>
                </a:solidFill>
              </a:rPr>
              <a:t>/</a:t>
            </a:r>
            <a:r>
              <a:rPr lang="en-US" sz="1800" i="1" dirty="0" smtClean="0">
                <a:solidFill>
                  <a:srgbClr val="0000FF"/>
                </a:solidFill>
              </a:rPr>
              <a:t>R</a:t>
            </a:r>
            <a:r>
              <a:rPr lang="en-US" sz="1800" baseline="30000" dirty="0" smtClean="0">
                <a:solidFill>
                  <a:srgbClr val="0000FF"/>
                </a:solidFill>
              </a:rPr>
              <a:t>2</a:t>
            </a:r>
            <a:r>
              <a:rPr lang="en-US" sz="1800" dirty="0" smtClean="0">
                <a:solidFill>
                  <a:srgbClr val="0000FF"/>
                </a:solidFill>
              </a:rPr>
              <a:t> </a:t>
            </a:r>
            <a:r>
              <a:rPr lang="en-US" sz="1800" dirty="0">
                <a:solidFill>
                  <a:srgbClr val="0000FF"/>
                </a:solidFill>
              </a:rPr>
              <a:t>&gt;&gt; 1</a:t>
            </a:r>
          </a:p>
        </p:txBody>
      </p:sp>
    </p:spTree>
    <p:extLst>
      <p:ext uri="{BB962C8B-B14F-4D97-AF65-F5344CB8AC3E}">
        <p14:creationId xmlns:p14="http://schemas.microsoft.com/office/powerpoint/2010/main" val="1091747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
            <a:ext cx="6214031" cy="131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504" y="806683"/>
            <a:ext cx="4606682" cy="1262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447801"/>
            <a:ext cx="4769380" cy="18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146" y="2068756"/>
            <a:ext cx="4664788" cy="1513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38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3362" y="3770797"/>
            <a:ext cx="4588088" cy="279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1346861" y="2743200"/>
            <a:ext cx="110940" cy="355633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TextBox 12"/>
          <p:cNvSpPr txBox="1"/>
          <p:nvPr/>
        </p:nvSpPr>
        <p:spPr>
          <a:xfrm>
            <a:off x="1775185" y="1818382"/>
            <a:ext cx="2887650" cy="1077218"/>
          </a:xfrm>
          <a:prstGeom prst="rect">
            <a:avLst/>
          </a:prstGeom>
          <a:noFill/>
        </p:spPr>
        <p:txBody>
          <a:bodyPr wrap="none" rtlCol="0">
            <a:spAutoFit/>
          </a:bodyPr>
          <a:lstStyle/>
          <a:p>
            <a:r>
              <a:rPr lang="en-US" sz="1600" dirty="0"/>
              <a:t>Porous Electrode</a:t>
            </a:r>
          </a:p>
          <a:p>
            <a:pPr marL="115888" indent="-115888">
              <a:buFontTx/>
              <a:buChar char="-"/>
            </a:pPr>
            <a:r>
              <a:rPr lang="en-US" sz="1600" dirty="0">
                <a:solidFill>
                  <a:srgbClr val="0000FF"/>
                </a:solidFill>
              </a:rPr>
              <a:t>Spherical active material</a:t>
            </a:r>
          </a:p>
          <a:p>
            <a:pPr marL="115888" indent="-115888">
              <a:buFontTx/>
              <a:buChar char="-"/>
            </a:pPr>
            <a:r>
              <a:rPr lang="en-US" sz="1600" dirty="0">
                <a:solidFill>
                  <a:srgbClr val="0000FF"/>
                </a:solidFill>
              </a:rPr>
              <a:t>Binder &amp; conductive diluents</a:t>
            </a:r>
          </a:p>
          <a:p>
            <a:pPr marL="115888" indent="-115888">
              <a:buFontTx/>
              <a:buChar char="-"/>
            </a:pPr>
            <a:r>
              <a:rPr lang="en-US" sz="1600" dirty="0">
                <a:solidFill>
                  <a:schemeClr val="accent2">
                    <a:lumMod val="75000"/>
                  </a:schemeClr>
                </a:solidFill>
              </a:rPr>
              <a:t>Electrolyte (subscript 2)</a:t>
            </a:r>
          </a:p>
        </p:txBody>
      </p:sp>
      <p:sp>
        <p:nvSpPr>
          <p:cNvPr id="4" name="Content Placeholder 3"/>
          <p:cNvSpPr>
            <a:spLocks noGrp="1"/>
          </p:cNvSpPr>
          <p:nvPr>
            <p:ph idx="1"/>
          </p:nvPr>
        </p:nvSpPr>
        <p:spPr>
          <a:xfrm>
            <a:off x="3223132" y="2946738"/>
            <a:ext cx="2415669" cy="3886200"/>
          </a:xfrm>
        </p:spPr>
        <p:txBody>
          <a:bodyPr/>
          <a:lstStyle/>
          <a:p>
            <a:r>
              <a:rPr lang="en-US" sz="1400" b="0" dirty="0"/>
              <a:t>Nine equations, along with initial and boundary conditions, have been employed to describe porous electrodes (e.g., Doyle, Fuller, Newman publications in early 1990’s and used today)</a:t>
            </a:r>
          </a:p>
          <a:p>
            <a:r>
              <a:rPr lang="en-US" sz="1400" b="0" dirty="0"/>
              <a:t>As previously, we linearize about a small excitation source (PITT, GITT, &amp; EIS)</a:t>
            </a:r>
          </a:p>
          <a:p>
            <a:r>
              <a:rPr lang="en-US" sz="1400" b="0" dirty="0"/>
              <a:t>Double-layer capacitance is ignored in the PITT &amp; GITT analytic solutions (</a:t>
            </a:r>
            <a:r>
              <a:rPr lang="en-US" sz="1400" b="0" dirty="0" err="1"/>
              <a:t>msec</a:t>
            </a:r>
            <a:r>
              <a:rPr lang="en-US" sz="1400" b="0" dirty="0"/>
              <a:t> phenomena)</a:t>
            </a:r>
          </a:p>
        </p:txBody>
      </p:sp>
      <p:sp>
        <p:nvSpPr>
          <p:cNvPr id="17" name="Right Brace 16"/>
          <p:cNvSpPr/>
          <p:nvPr/>
        </p:nvSpPr>
        <p:spPr bwMode="auto">
          <a:xfrm>
            <a:off x="11082186" y="806682"/>
            <a:ext cx="228600" cy="2775166"/>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TextBox 17"/>
          <p:cNvSpPr txBox="1"/>
          <p:nvPr/>
        </p:nvSpPr>
        <p:spPr>
          <a:xfrm rot="16200000">
            <a:off x="10738921" y="1994039"/>
            <a:ext cx="1697730" cy="323165"/>
          </a:xfrm>
          <a:prstGeom prst="rect">
            <a:avLst/>
          </a:prstGeom>
          <a:noFill/>
        </p:spPr>
        <p:txBody>
          <a:bodyPr wrap="square" rtlCol="0">
            <a:spAutoFit/>
          </a:bodyPr>
          <a:lstStyle/>
          <a:p>
            <a:r>
              <a:rPr lang="en-US" sz="1500" dirty="0">
                <a:latin typeface="Arial" pitchFamily="34" charset="0"/>
                <a:cs typeface="Arial" pitchFamily="34" charset="0"/>
              </a:rPr>
              <a:t>Porous electrode</a:t>
            </a:r>
          </a:p>
        </p:txBody>
      </p:sp>
      <p:sp>
        <p:nvSpPr>
          <p:cNvPr id="19" name="Right Brace 18"/>
          <p:cNvSpPr/>
          <p:nvPr/>
        </p:nvSpPr>
        <p:spPr bwMode="auto">
          <a:xfrm>
            <a:off x="11081546" y="3789389"/>
            <a:ext cx="228600" cy="2775166"/>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TextBox 19"/>
          <p:cNvSpPr txBox="1"/>
          <p:nvPr/>
        </p:nvSpPr>
        <p:spPr>
          <a:xfrm rot="16200000">
            <a:off x="10190268" y="5006093"/>
            <a:ext cx="2793759" cy="323165"/>
          </a:xfrm>
          <a:prstGeom prst="rect">
            <a:avLst/>
          </a:prstGeom>
          <a:noFill/>
        </p:spPr>
        <p:txBody>
          <a:bodyPr wrap="square" rtlCol="0">
            <a:spAutoFit/>
          </a:bodyPr>
          <a:lstStyle/>
          <a:p>
            <a:r>
              <a:rPr lang="en-US" sz="1500" dirty="0">
                <a:latin typeface="Arial" pitchFamily="34" charset="0"/>
                <a:cs typeface="Arial" pitchFamily="34" charset="0"/>
              </a:rPr>
              <a:t>Intra-particle &amp; particle surface</a:t>
            </a:r>
          </a:p>
        </p:txBody>
      </p:sp>
      <p:sp>
        <p:nvSpPr>
          <p:cNvPr id="22" name="Right Brace 21"/>
          <p:cNvSpPr/>
          <p:nvPr/>
        </p:nvSpPr>
        <p:spPr bwMode="auto">
          <a:xfrm>
            <a:off x="4618487" y="2057247"/>
            <a:ext cx="150153" cy="521404"/>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a:xfrm>
            <a:off x="4774561" y="2149169"/>
            <a:ext cx="1314784" cy="338554"/>
          </a:xfrm>
          <a:prstGeom prst="rect">
            <a:avLst/>
          </a:prstGeom>
        </p:spPr>
        <p:txBody>
          <a:bodyPr wrap="none">
            <a:spAutoFit/>
          </a:bodyPr>
          <a:lstStyle/>
          <a:p>
            <a:r>
              <a:rPr lang="en-US" sz="1600" dirty="0">
                <a:solidFill>
                  <a:srgbClr val="0000FF"/>
                </a:solidFill>
              </a:rPr>
              <a:t>(subscript 1)</a:t>
            </a:r>
          </a:p>
        </p:txBody>
      </p:sp>
      <p:pic>
        <p:nvPicPr>
          <p:cNvPr id="2" name="Picture 1"/>
          <p:cNvPicPr>
            <a:picLocks noChangeAspect="1"/>
          </p:cNvPicPr>
          <p:nvPr/>
        </p:nvPicPr>
        <p:blipFill rotWithShape="1">
          <a:blip r:embed="rId7"/>
          <a:srcRect l="7931" t="770" r="1207"/>
          <a:stretch/>
        </p:blipFill>
        <p:spPr>
          <a:xfrm>
            <a:off x="1465556" y="3115322"/>
            <a:ext cx="1447800" cy="3184216"/>
          </a:xfrm>
          <a:prstGeom prst="rect">
            <a:avLst/>
          </a:prstGeom>
          <a:ln>
            <a:solidFill>
              <a:schemeClr val="tx1"/>
            </a:solidFill>
          </a:ln>
        </p:spPr>
      </p:pic>
      <p:sp>
        <p:nvSpPr>
          <p:cNvPr id="3" name="TextBox 2"/>
          <p:cNvSpPr txBox="1"/>
          <p:nvPr/>
        </p:nvSpPr>
        <p:spPr>
          <a:xfrm>
            <a:off x="0" y="6371273"/>
            <a:ext cx="5791200" cy="523220"/>
          </a:xfrm>
          <a:prstGeom prst="rect">
            <a:avLst/>
          </a:prstGeom>
          <a:noFill/>
        </p:spPr>
        <p:txBody>
          <a:bodyPr wrap="square" rtlCol="0">
            <a:spAutoFit/>
          </a:bodyPr>
          <a:lstStyle/>
          <a:p>
            <a:r>
              <a:rPr lang="en-US" sz="1400" dirty="0" smtClean="0">
                <a:solidFill>
                  <a:srgbClr val="0000FF"/>
                </a:solidFill>
              </a:rPr>
              <a:t>Volume averaging to juxtapose liquid and solid phases and formulate continuum equations (concentrated solution theory)</a:t>
            </a:r>
            <a:endParaRPr lang="en-US" sz="1400" dirty="0">
              <a:solidFill>
                <a:srgbClr val="0000FF"/>
              </a:solidFill>
            </a:endParaRPr>
          </a:p>
        </p:txBody>
      </p:sp>
      <p:cxnSp>
        <p:nvCxnSpPr>
          <p:cNvPr id="7" name="Straight Connector 6"/>
          <p:cNvCxnSpPr/>
          <p:nvPr/>
        </p:nvCxnSpPr>
        <p:spPr bwMode="auto">
          <a:xfrm>
            <a:off x="2286000" y="3008882"/>
            <a:ext cx="0" cy="3424538"/>
          </a:xfrm>
          <a:prstGeom prst="line">
            <a:avLst/>
          </a:prstGeom>
          <a:noFill/>
          <a:ln w="57150" cap="flat" cmpd="sng" algn="ctr">
            <a:solidFill>
              <a:srgbClr val="0000FF"/>
            </a:solidFill>
            <a:prstDash val="lgDash"/>
            <a:round/>
            <a:headEnd type="none" w="sm" len="sm"/>
            <a:tailEnd type="none" w="sm" len="sm"/>
          </a:ln>
          <a:effectLst/>
        </p:spPr>
      </p:cxnSp>
    </p:spTree>
    <p:extLst>
      <p:ext uri="{BB962C8B-B14F-4D97-AF65-F5344CB8AC3E}">
        <p14:creationId xmlns:p14="http://schemas.microsoft.com/office/powerpoint/2010/main" val="3987850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20704"/>
            <a:ext cx="4191000" cy="3276600"/>
          </a:xfrm>
        </p:spPr>
        <p:txBody>
          <a:bodyPr/>
          <a:lstStyle/>
          <a:p>
            <a:r>
              <a:rPr lang="en-US" sz="1600" dirty="0">
                <a:solidFill>
                  <a:srgbClr val="0000FF"/>
                </a:solidFill>
              </a:rPr>
              <a:t>PITT</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solidFill>
                  <a:srgbClr val="0000FF"/>
                </a:solidFill>
              </a:rPr>
              <a:t>GITT</a:t>
            </a:r>
            <a:r>
              <a:rPr lang="en-US" sz="1600" dirty="0"/>
              <a:t>…same as PITT with the exception that</a:t>
            </a:r>
          </a:p>
        </p:txBody>
      </p:sp>
      <p:pic>
        <p:nvPicPr>
          <p:cNvPr id="510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88" y="825504"/>
            <a:ext cx="3855720" cy="2315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09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78" y="4451728"/>
            <a:ext cx="4437475" cy="2360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95250"/>
            <a:ext cx="2971800" cy="704850"/>
          </a:xfrm>
        </p:spPr>
        <p:txBody>
          <a:bodyPr/>
          <a:lstStyle/>
          <a:p>
            <a:r>
              <a:rPr lang="en-US" sz="2400" dirty="0"/>
              <a:t>Perturbation analysis</a:t>
            </a:r>
          </a:p>
        </p:txBody>
      </p:sp>
      <p:pic>
        <p:nvPicPr>
          <p:cNvPr id="5109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189" y="3754896"/>
            <a:ext cx="1137725" cy="27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Content Placeholder 2"/>
              <p:cNvSpPr txBox="1">
                <a:spLocks/>
              </p:cNvSpPr>
              <p:nvPr/>
            </p:nvSpPr>
            <p:spPr bwMode="auto">
              <a:xfrm>
                <a:off x="228600" y="4102104"/>
                <a:ext cx="4191000" cy="381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85750" indent="-285750" algn="l" rtl="0" eaLnBrk="0" fontAlgn="base" hangingPunct="0">
                  <a:lnSpc>
                    <a:spcPct val="88000"/>
                  </a:lnSpc>
                  <a:spcBef>
                    <a:spcPct val="50000"/>
                  </a:spcBef>
                  <a:spcAft>
                    <a:spcPct val="0"/>
                  </a:spcAft>
                  <a:buFont typeface="Monotype Sorts" pitchFamily="2" charset="2"/>
                  <a:buChar char="q"/>
                  <a:defRPr b="1">
                    <a:solidFill>
                      <a:schemeClr val="tx1"/>
                    </a:solidFill>
                    <a:latin typeface="+mn-lt"/>
                    <a:ea typeface="+mn-ea"/>
                    <a:cs typeface="+mn-cs"/>
                  </a:defRPr>
                </a:lvl1pPr>
                <a:lvl2pPr marL="628650" indent="-228600" algn="l" rtl="0" eaLnBrk="0" fontAlgn="base" hangingPunct="0">
                  <a:lnSpc>
                    <a:spcPct val="88000"/>
                  </a:lnSpc>
                  <a:spcBef>
                    <a:spcPct val="50000"/>
                  </a:spcBef>
                  <a:spcAft>
                    <a:spcPct val="0"/>
                  </a:spcAft>
                  <a:buChar char="•"/>
                  <a:defRPr>
                    <a:solidFill>
                      <a:schemeClr val="tx1"/>
                    </a:solidFill>
                    <a:latin typeface="+mn-lt"/>
                  </a:defRPr>
                </a:lvl2pPr>
                <a:lvl3pPr marL="971550" indent="-228600" algn="l" rtl="0" eaLnBrk="0" fontAlgn="base" hangingPunct="0">
                  <a:lnSpc>
                    <a:spcPct val="88000"/>
                  </a:lnSpc>
                  <a:spcBef>
                    <a:spcPct val="50000"/>
                  </a:spcBef>
                  <a:spcAft>
                    <a:spcPct val="0"/>
                  </a:spcAft>
                  <a:buChar char="–"/>
                  <a:defRPr>
                    <a:solidFill>
                      <a:schemeClr val="tx1"/>
                    </a:solidFill>
                    <a:latin typeface="+mn-lt"/>
                  </a:defRPr>
                </a:lvl3pPr>
                <a:lvl4pPr marL="1257300" indent="-171450" algn="l" rtl="0" eaLnBrk="0" fontAlgn="base" hangingPunct="0">
                  <a:lnSpc>
                    <a:spcPct val="88000"/>
                  </a:lnSpc>
                  <a:spcBef>
                    <a:spcPct val="50000"/>
                  </a:spcBef>
                  <a:spcAft>
                    <a:spcPct val="0"/>
                  </a:spcAft>
                  <a:buSzPct val="75000"/>
                  <a:buFont typeface="Wingdings" pitchFamily="2" charset="2"/>
                  <a:buChar char="§"/>
                  <a:defRPr>
                    <a:solidFill>
                      <a:schemeClr val="tx1"/>
                    </a:solidFill>
                    <a:latin typeface="+mn-lt"/>
                  </a:defRPr>
                </a:lvl4pPr>
                <a:lvl5pPr marL="15430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5pPr>
                <a:lvl6pPr marL="20002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6pPr>
                <a:lvl7pPr marL="24574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7pPr>
                <a:lvl8pPr marL="29146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8pPr>
                <a:lvl9pPr marL="33718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9pPr>
              </a:lstStyle>
              <a:p>
                <a:r>
                  <a:rPr lang="en-US" sz="1600" dirty="0" err="1" smtClean="0">
                    <a:solidFill>
                      <a:srgbClr val="0000FF"/>
                    </a:solidFill>
                  </a:rPr>
                  <a:t>EIS</a:t>
                </a:r>
                <a:r>
                  <a:rPr lang="en-US" sz="1600" dirty="0" smtClean="0">
                    <a:solidFill>
                      <a:srgbClr val="0000FF"/>
                    </a:solidFill>
                  </a:rPr>
                  <a:t>, </a:t>
                </a:r>
                <a14:m>
                  <m:oMath xmlns:m="http://schemas.openxmlformats.org/officeDocument/2006/math">
                    <m:r>
                      <a:rPr lang="en-US" sz="1600" b="1" i="1" smtClean="0">
                        <a:solidFill>
                          <a:srgbClr val="0000FF"/>
                        </a:solidFill>
                        <a:latin typeface="Cambria Math" panose="02040503050406030204" pitchFamily="18" charset="0"/>
                      </a:rPr>
                      <m:t>𝒋</m:t>
                    </m:r>
                    <m:r>
                      <a:rPr lang="en-US" sz="1600" b="1" i="1" smtClean="0">
                        <a:solidFill>
                          <a:srgbClr val="0000FF"/>
                        </a:solidFill>
                        <a:latin typeface="Cambria Math" panose="02040503050406030204" pitchFamily="18" charset="0"/>
                      </a:rPr>
                      <m:t>=</m:t>
                    </m:r>
                    <m:rad>
                      <m:radPr>
                        <m:degHide m:val="on"/>
                        <m:ctrlPr>
                          <a:rPr lang="en-US" sz="1600" b="1" i="1" smtClean="0">
                            <a:solidFill>
                              <a:srgbClr val="0000FF"/>
                            </a:solidFill>
                            <a:latin typeface="Cambria Math" panose="02040503050406030204" pitchFamily="18" charset="0"/>
                          </a:rPr>
                        </m:ctrlPr>
                      </m:radPr>
                      <m:deg/>
                      <m:e>
                        <m:r>
                          <a:rPr lang="en-US" sz="1600" b="1" i="1" smtClean="0">
                            <a:solidFill>
                              <a:srgbClr val="0000FF"/>
                            </a:solidFill>
                            <a:latin typeface="Cambria Math" panose="02040503050406030204" pitchFamily="18" charset="0"/>
                          </a:rPr>
                          <m:t>−</m:t>
                        </m:r>
                        <m:r>
                          <a:rPr lang="en-US" sz="1600" b="1" i="1" smtClean="0">
                            <a:solidFill>
                              <a:srgbClr val="0000FF"/>
                            </a:solidFill>
                            <a:latin typeface="Cambria Math" panose="02040503050406030204" pitchFamily="18" charset="0"/>
                          </a:rPr>
                          <m:t>𝟏</m:t>
                        </m:r>
                      </m:e>
                    </m:rad>
                  </m:oMath>
                </a14:m>
                <a:endParaRPr lang="en-US" sz="1600" dirty="0">
                  <a:solidFill>
                    <a:srgbClr val="0000FF"/>
                  </a:solidFill>
                </a:endParaRPr>
              </a:p>
              <a:p>
                <a:endParaRPr lang="en-US" sz="1600" dirty="0"/>
              </a:p>
            </p:txBody>
          </p:sp>
        </mc:Choice>
        <mc:Fallback xmlns="">
          <p:sp>
            <p:nvSpPr>
              <p:cNvPr id="9" name="Content Placeholder 2"/>
              <p:cNvSpPr txBox="1">
                <a:spLocks noRot="1" noChangeAspect="1" noMove="1" noResize="1" noEditPoints="1" noAdjustHandles="1" noChangeArrowheads="1" noChangeShapeType="1" noTextEdit="1"/>
              </p:cNvSpPr>
              <p:nvPr/>
            </p:nvSpPr>
            <p:spPr bwMode="auto">
              <a:xfrm>
                <a:off x="228600" y="4102104"/>
                <a:ext cx="4191000" cy="381000"/>
              </a:xfrm>
              <a:prstGeom prst="rect">
                <a:avLst/>
              </a:prstGeom>
              <a:blipFill rotWithShape="0">
                <a:blip r:embed="rId6"/>
                <a:stretch>
                  <a:fillRect l="-291" t="-6452" b="-806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bwMode="auto">
              <a:xfrm>
                <a:off x="5225473" y="5050512"/>
                <a:ext cx="6934200" cy="18074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85750" indent="-285750" algn="l" rtl="0" eaLnBrk="0" fontAlgn="base" hangingPunct="0">
                  <a:lnSpc>
                    <a:spcPct val="88000"/>
                  </a:lnSpc>
                  <a:spcBef>
                    <a:spcPct val="50000"/>
                  </a:spcBef>
                  <a:spcAft>
                    <a:spcPct val="0"/>
                  </a:spcAft>
                  <a:buFont typeface="Monotype Sorts" pitchFamily="2" charset="2"/>
                  <a:buChar char="q"/>
                  <a:defRPr b="1">
                    <a:solidFill>
                      <a:schemeClr val="tx1"/>
                    </a:solidFill>
                    <a:latin typeface="+mn-lt"/>
                    <a:ea typeface="+mn-ea"/>
                    <a:cs typeface="+mn-cs"/>
                  </a:defRPr>
                </a:lvl1pPr>
                <a:lvl2pPr marL="628650" indent="-228600" algn="l" rtl="0" eaLnBrk="0" fontAlgn="base" hangingPunct="0">
                  <a:lnSpc>
                    <a:spcPct val="88000"/>
                  </a:lnSpc>
                  <a:spcBef>
                    <a:spcPct val="50000"/>
                  </a:spcBef>
                  <a:spcAft>
                    <a:spcPct val="0"/>
                  </a:spcAft>
                  <a:buChar char="•"/>
                  <a:defRPr>
                    <a:solidFill>
                      <a:schemeClr val="tx1"/>
                    </a:solidFill>
                    <a:latin typeface="+mn-lt"/>
                  </a:defRPr>
                </a:lvl2pPr>
                <a:lvl3pPr marL="971550" indent="-228600" algn="l" rtl="0" eaLnBrk="0" fontAlgn="base" hangingPunct="0">
                  <a:lnSpc>
                    <a:spcPct val="88000"/>
                  </a:lnSpc>
                  <a:spcBef>
                    <a:spcPct val="50000"/>
                  </a:spcBef>
                  <a:spcAft>
                    <a:spcPct val="0"/>
                  </a:spcAft>
                  <a:buChar char="–"/>
                  <a:defRPr>
                    <a:solidFill>
                      <a:schemeClr val="tx1"/>
                    </a:solidFill>
                    <a:latin typeface="+mn-lt"/>
                  </a:defRPr>
                </a:lvl3pPr>
                <a:lvl4pPr marL="1257300" indent="-171450" algn="l" rtl="0" eaLnBrk="0" fontAlgn="base" hangingPunct="0">
                  <a:lnSpc>
                    <a:spcPct val="88000"/>
                  </a:lnSpc>
                  <a:spcBef>
                    <a:spcPct val="50000"/>
                  </a:spcBef>
                  <a:spcAft>
                    <a:spcPct val="0"/>
                  </a:spcAft>
                  <a:buSzPct val="75000"/>
                  <a:buFont typeface="Wingdings" pitchFamily="2" charset="2"/>
                  <a:buChar char="§"/>
                  <a:defRPr>
                    <a:solidFill>
                      <a:schemeClr val="tx1"/>
                    </a:solidFill>
                    <a:latin typeface="+mn-lt"/>
                  </a:defRPr>
                </a:lvl4pPr>
                <a:lvl5pPr marL="15430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5pPr>
                <a:lvl6pPr marL="20002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6pPr>
                <a:lvl7pPr marL="24574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7pPr>
                <a:lvl8pPr marL="29146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8pPr>
                <a:lvl9pPr marL="33718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9pPr>
              </a:lstStyle>
              <a:p>
                <a:r>
                  <a:rPr lang="en-US" sz="1600" dirty="0" smtClean="0"/>
                  <a:t>EIS analysis: algebraic equations in the (reduced order) frequency domain can be solved analytically for the impedance </a:t>
                </a:r>
                <a14:m>
                  <m:oMath xmlns:m="http://schemas.openxmlformats.org/officeDocument/2006/math">
                    <m:r>
                      <a:rPr lang="en-US" sz="1600" b="0" i="1">
                        <a:latin typeface="Cambria Math" panose="02040503050406030204" pitchFamily="18" charset="0"/>
                        <a:ea typeface="Cambria Math" panose="02040503050406030204" pitchFamily="18" charset="0"/>
                      </a:rPr>
                      <m:t>𝑍</m:t>
                    </m:r>
                    <m:d>
                      <m:dPr>
                        <m:ctrlPr>
                          <a:rPr lang="en-US" sz="1600" b="0" i="1">
                            <a:latin typeface="Cambria Math" panose="02040503050406030204" pitchFamily="18" charset="0"/>
                            <a:ea typeface="Cambria Math" panose="02040503050406030204" pitchFamily="18" charset="0"/>
                          </a:rPr>
                        </m:ctrlPr>
                      </m:dPr>
                      <m:e>
                        <m:r>
                          <a:rPr lang="en-US" sz="1600" b="0" i="1">
                            <a:latin typeface="Cambria Math" panose="02040503050406030204" pitchFamily="18" charset="0"/>
                            <a:ea typeface="Cambria Math" panose="02040503050406030204" pitchFamily="18" charset="0"/>
                          </a:rPr>
                          <m:t>𝜔</m:t>
                        </m:r>
                      </m:e>
                    </m:d>
                  </m:oMath>
                </a14:m>
                <a:endParaRPr lang="en-US" sz="1600" dirty="0"/>
              </a:p>
              <a:p>
                <a:pPr lvl="1"/>
                <a:r>
                  <a:rPr lang="en-US" sz="1600" dirty="0" smtClean="0">
                    <a:solidFill>
                      <a:schemeClr val="tx1"/>
                    </a:solidFill>
                  </a:rPr>
                  <a:t>For PITT (analogously for </a:t>
                </a:r>
                <a:r>
                  <a:rPr lang="en-US" sz="1600" dirty="0" err="1" smtClean="0">
                    <a:solidFill>
                      <a:schemeClr val="tx1"/>
                    </a:solidFill>
                  </a:rPr>
                  <a:t>GITT</a:t>
                </a:r>
                <a:r>
                  <a:rPr lang="en-US" sz="1600" dirty="0"/>
                  <a:t>)</a:t>
                </a:r>
                <a:r>
                  <a:rPr lang="en-US" sz="1600" dirty="0" smtClean="0">
                    <a:solidFill>
                      <a:schemeClr val="tx1"/>
                    </a:solidFill>
                  </a:rPr>
                  <a:t> use                                                            </a:t>
                </a:r>
                <a14:m>
                  <m:oMath xmlns:m="http://schemas.openxmlformats.org/officeDocument/2006/math">
                    <m:acc>
                      <m:accPr>
                        <m:chr m:val="̃"/>
                        <m:ctrlPr>
                          <a:rPr lang="en-US" sz="160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𝑉</m:t>
                        </m:r>
                      </m:e>
                    </m:acc>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ea typeface="Cambria Math" panose="02040503050406030204" pitchFamily="18" charset="0"/>
                          </a:rPr>
                          <m:t>𝜔</m:t>
                        </m:r>
                      </m:e>
                    </m:d>
                    <m:r>
                      <a:rPr lang="en-US" sz="1600" b="0" i="1" smtClean="0">
                        <a:solidFill>
                          <a:schemeClr val="tx1"/>
                        </a:solidFill>
                        <a:latin typeface="Cambria Math" panose="02040503050406030204" pitchFamily="18" charset="0"/>
                        <a:ea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𝑍</m:t>
                    </m:r>
                    <m:d>
                      <m:dPr>
                        <m:ctrlPr>
                          <a:rPr lang="en-US" sz="1600" b="0" i="1" smtClean="0">
                            <a:solidFill>
                              <a:schemeClr val="tx1"/>
                            </a:solidFill>
                            <a:latin typeface="Cambria Math" panose="02040503050406030204" pitchFamily="18" charset="0"/>
                            <a:ea typeface="Cambria Math" panose="02040503050406030204" pitchFamily="18" charset="0"/>
                          </a:rPr>
                        </m:ctrlPr>
                      </m:dPr>
                      <m:e>
                        <m:r>
                          <a:rPr lang="en-US" sz="1600" b="0" i="1" smtClean="0">
                            <a:solidFill>
                              <a:schemeClr val="tx1"/>
                            </a:solidFill>
                            <a:latin typeface="Cambria Math" panose="02040503050406030204" pitchFamily="18" charset="0"/>
                            <a:ea typeface="Cambria Math" panose="02040503050406030204" pitchFamily="18" charset="0"/>
                          </a:rPr>
                          <m:t>𝜔</m:t>
                        </m:r>
                      </m:e>
                    </m:d>
                    <m:acc>
                      <m:accPr>
                        <m:chr m:val="̃"/>
                        <m:ctrlPr>
                          <a:rPr lang="en-US" sz="1600" i="1">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𝐼</m:t>
                        </m:r>
                      </m:e>
                    </m:acc>
                    <m:d>
                      <m:dPr>
                        <m:ctrlPr>
                          <a:rPr lang="en-US" sz="1600" i="1">
                            <a:solidFill>
                              <a:schemeClr val="tx1"/>
                            </a:solidFill>
                            <a:latin typeface="Cambria Math" panose="02040503050406030204" pitchFamily="18" charset="0"/>
                          </a:rPr>
                        </m:ctrlPr>
                      </m:dPr>
                      <m:e>
                        <m:r>
                          <a:rPr lang="en-US" sz="1600" i="1">
                            <a:solidFill>
                              <a:schemeClr val="tx1"/>
                            </a:solidFill>
                            <a:latin typeface="Cambria Math" panose="02040503050406030204" pitchFamily="18" charset="0"/>
                            <a:ea typeface="Cambria Math" panose="02040503050406030204" pitchFamily="18" charset="0"/>
                          </a:rPr>
                          <m:t>𝜔</m:t>
                        </m:r>
                      </m:e>
                    </m:d>
                  </m:oMath>
                </a14:m>
                <a:r>
                  <a:rPr lang="en-US" sz="1600" dirty="0" smtClean="0">
                    <a:solidFill>
                      <a:schemeClr val="tx1"/>
                    </a:solidFill>
                  </a:rPr>
                  <a:t>  and  </a:t>
                </a:r>
                <a14:m>
                  <m:oMath xmlns:m="http://schemas.openxmlformats.org/officeDocument/2006/math">
                    <m:r>
                      <a:rPr lang="en-US" sz="1600" b="0" i="1" smtClean="0">
                        <a:solidFill>
                          <a:schemeClr val="tx1"/>
                        </a:solidFill>
                        <a:latin typeface="Cambria Math" panose="02040503050406030204" pitchFamily="18" charset="0"/>
                      </a:rPr>
                      <m:t>𝑖</m:t>
                    </m:r>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rPr>
                          <m:t>𝑡</m:t>
                        </m:r>
                      </m:e>
                    </m:d>
                    <m:r>
                      <a:rPr lang="en-US" sz="1600" b="0" i="1" smtClean="0">
                        <a:solidFill>
                          <a:schemeClr val="tx1"/>
                        </a:solidFill>
                        <a:latin typeface="Cambria Math" panose="02040503050406030204" pitchFamily="18" charset="0"/>
                      </a:rPr>
                      <m:t>=</m:t>
                    </m:r>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1</m:t>
                        </m:r>
                      </m:num>
                      <m:den>
                        <m:r>
                          <a:rPr lang="en-US" sz="1600" b="0" i="1" smtClean="0">
                            <a:solidFill>
                              <a:schemeClr val="tx1"/>
                            </a:solidFill>
                            <a:latin typeface="Cambria Math" panose="02040503050406030204" pitchFamily="18" charset="0"/>
                          </a:rPr>
                          <m:t>2</m:t>
                        </m:r>
                        <m:r>
                          <a:rPr lang="en-US" sz="1600" b="0" i="1" smtClean="0">
                            <a:solidFill>
                              <a:schemeClr val="tx1"/>
                            </a:solidFill>
                            <a:latin typeface="Cambria Math" panose="02040503050406030204" pitchFamily="18" charset="0"/>
                            <a:ea typeface="Cambria Math" panose="02040503050406030204" pitchFamily="18" charset="0"/>
                          </a:rPr>
                          <m:t>𝜋</m:t>
                        </m:r>
                      </m:den>
                    </m:f>
                    <m:nary>
                      <m:naryPr>
                        <m:limLoc m:val="undOvr"/>
                        <m:ctrlPr>
                          <a:rPr lang="en-US" sz="1600" b="0" i="1" smtClean="0">
                            <a:solidFill>
                              <a:schemeClr val="tx1"/>
                            </a:solidFill>
                            <a:latin typeface="Cambria Math" panose="02040503050406030204" pitchFamily="18" charset="0"/>
                          </a:rPr>
                        </m:ctrlPr>
                      </m:naryPr>
                      <m:sub>
                        <m:r>
                          <m:rPr>
                            <m:brk m:alnAt="24"/>
                          </m:rP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sub>
                      <m:sup>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ea typeface="Cambria Math" panose="02040503050406030204" pitchFamily="18" charset="0"/>
                          </a:rPr>
                          <m:t>∞</m:t>
                        </m:r>
                      </m:sup>
                      <m:e>
                        <m:acc>
                          <m:accPr>
                            <m:chr m:val="̃"/>
                            <m:ctrlPr>
                              <a:rPr lang="en-US" sz="1600" b="0" i="1" smtClean="0">
                                <a:solidFill>
                                  <a:schemeClr val="tx1"/>
                                </a:solidFill>
                                <a:latin typeface="Cambria Math" panose="02040503050406030204" pitchFamily="18" charset="0"/>
                              </a:rPr>
                            </m:ctrlPr>
                          </m:accPr>
                          <m:e>
                            <m:r>
                              <a:rPr lang="en-US" sz="1600" b="0" i="1" smtClean="0">
                                <a:solidFill>
                                  <a:schemeClr val="tx1"/>
                                </a:solidFill>
                                <a:latin typeface="Cambria Math" panose="02040503050406030204" pitchFamily="18" charset="0"/>
                              </a:rPr>
                              <m:t>𝑖</m:t>
                            </m:r>
                          </m:e>
                        </m:acc>
                        <m:d>
                          <m:dPr>
                            <m:ctrlPr>
                              <a:rPr lang="en-US" sz="1600" b="0" i="1" smtClean="0">
                                <a:solidFill>
                                  <a:schemeClr val="tx1"/>
                                </a:solidFill>
                                <a:latin typeface="Cambria Math" panose="02040503050406030204" pitchFamily="18" charset="0"/>
                              </a:rPr>
                            </m:ctrlPr>
                          </m:dPr>
                          <m:e>
                            <m:r>
                              <a:rPr lang="en-US" sz="1600" b="0" i="1" smtClean="0">
                                <a:solidFill>
                                  <a:schemeClr val="tx1"/>
                                </a:solidFill>
                                <a:latin typeface="Cambria Math" panose="02040503050406030204" pitchFamily="18" charset="0"/>
                                <a:ea typeface="Cambria Math" panose="02040503050406030204" pitchFamily="18" charset="0"/>
                              </a:rPr>
                              <m:t>𝜔</m:t>
                            </m:r>
                          </m:e>
                        </m:d>
                        <m:sSup>
                          <m:sSupPr>
                            <m:ctrlPr>
                              <a:rPr lang="en-US" sz="1600" b="0" i="1" smtClean="0">
                                <a:solidFill>
                                  <a:schemeClr val="tx1"/>
                                </a:solidFill>
                                <a:latin typeface="Cambria Math" panose="02040503050406030204" pitchFamily="18" charset="0"/>
                                <a:ea typeface="Cambria Math" panose="02040503050406030204" pitchFamily="18" charset="0"/>
                              </a:rPr>
                            </m:ctrlPr>
                          </m:sSupPr>
                          <m:e>
                            <m:r>
                              <a:rPr lang="en-US" sz="1600" b="0" i="1" smtClean="0">
                                <a:solidFill>
                                  <a:schemeClr val="tx1"/>
                                </a:solidFill>
                                <a:latin typeface="Cambria Math" panose="02040503050406030204" pitchFamily="18" charset="0"/>
                                <a:ea typeface="Cambria Math" panose="02040503050406030204" pitchFamily="18" charset="0"/>
                              </a:rPr>
                              <m:t>𝑒</m:t>
                            </m:r>
                          </m:e>
                          <m:sup>
                            <m:r>
                              <a:rPr lang="en-US" sz="1600" b="0" i="1" smtClean="0">
                                <a:solidFill>
                                  <a:schemeClr val="tx1"/>
                                </a:solidFill>
                                <a:latin typeface="Cambria Math" panose="02040503050406030204" pitchFamily="18" charset="0"/>
                                <a:ea typeface="Cambria Math" panose="02040503050406030204" pitchFamily="18" charset="0"/>
                              </a:rPr>
                              <m:t>𝑗</m:t>
                            </m:r>
                            <m:r>
                              <a:rPr lang="en-US" sz="1600" b="0" i="1" smtClean="0">
                                <a:solidFill>
                                  <a:schemeClr val="tx1"/>
                                </a:solidFill>
                                <a:latin typeface="Cambria Math" panose="02040503050406030204" pitchFamily="18" charset="0"/>
                                <a:ea typeface="Cambria Math" panose="02040503050406030204" pitchFamily="18" charset="0"/>
                              </a:rPr>
                              <m:t>𝜔</m:t>
                            </m:r>
                            <m:r>
                              <a:rPr lang="en-US" sz="1600" b="0" i="1" smtClean="0">
                                <a:solidFill>
                                  <a:schemeClr val="tx1"/>
                                </a:solidFill>
                                <a:latin typeface="Cambria Math" panose="02040503050406030204" pitchFamily="18" charset="0"/>
                                <a:ea typeface="Cambria Math" panose="02040503050406030204" pitchFamily="18" charset="0"/>
                              </a:rPr>
                              <m:t>𝑡</m:t>
                            </m:r>
                          </m:sup>
                        </m:sSup>
                        <m:r>
                          <a:rPr lang="en-US" sz="1600" b="0" i="1" smtClean="0">
                            <a:solidFill>
                              <a:schemeClr val="tx1"/>
                            </a:solidFill>
                            <a:latin typeface="Cambria Math" panose="02040503050406030204" pitchFamily="18" charset="0"/>
                            <a:ea typeface="Cambria Math" panose="02040503050406030204" pitchFamily="18" charset="0"/>
                          </a:rPr>
                          <m:t>𝑑</m:t>
                        </m:r>
                        <m:r>
                          <a:rPr lang="en-US" sz="1600" b="0" i="1" smtClean="0">
                            <a:solidFill>
                              <a:schemeClr val="tx1"/>
                            </a:solidFill>
                            <a:latin typeface="Cambria Math" panose="02040503050406030204" pitchFamily="18" charset="0"/>
                            <a:ea typeface="Cambria Math" panose="02040503050406030204" pitchFamily="18" charset="0"/>
                          </a:rPr>
                          <m:t>𝜔</m:t>
                        </m:r>
                      </m:e>
                    </m:nary>
                  </m:oMath>
                </a14:m>
                <a:endParaRPr lang="en-US" sz="1600" dirty="0">
                  <a:solidFill>
                    <a:schemeClr val="tx1"/>
                  </a:solidFill>
                </a:endParaRPr>
              </a:p>
              <a:p>
                <a:pPr lvl="1"/>
                <a:r>
                  <a:rPr lang="en-US" sz="1600" dirty="0" smtClean="0">
                    <a:solidFill>
                      <a:schemeClr val="tx1"/>
                    </a:solidFill>
                  </a:rPr>
                  <a:t>Inverse transform could not be constructed analytically, so a series expansion was employed, enabling term-by-term integration</a:t>
                </a:r>
              </a:p>
            </p:txBody>
          </p:sp>
        </mc:Choice>
        <mc:Fallback xmlns="">
          <p:sp>
            <p:nvSpPr>
              <p:cNvPr id="10" name="Content Placeholder 2"/>
              <p:cNvSpPr txBox="1">
                <a:spLocks noRot="1" noChangeAspect="1" noMove="1" noResize="1" noEditPoints="1" noAdjustHandles="1" noChangeArrowheads="1" noChangeShapeType="1" noTextEdit="1"/>
              </p:cNvSpPr>
              <p:nvPr/>
            </p:nvSpPr>
            <p:spPr bwMode="auto">
              <a:xfrm>
                <a:off x="5225473" y="5050512"/>
                <a:ext cx="6934200" cy="1807488"/>
              </a:xfrm>
              <a:prstGeom prst="rect">
                <a:avLst/>
              </a:prstGeom>
              <a:blipFill rotWithShape="0">
                <a:blip r:embed="rId7"/>
                <a:stretch>
                  <a:fillRect l="-176" t="-2020" r="-8787" b="-2357"/>
                </a:stretch>
              </a:blipFill>
              <a:ln w="9525">
                <a:noFill/>
                <a:miter lim="800000"/>
                <a:headEnd/>
                <a:tailEnd/>
              </a:ln>
            </p:spPr>
            <p:txBody>
              <a:bodyPr/>
              <a:lstStyle/>
              <a:p>
                <a:r>
                  <a:rPr lang="en-US">
                    <a:noFill/>
                  </a:rPr>
                  <a:t> </a:t>
                </a:r>
              </a:p>
            </p:txBody>
          </p:sp>
        </mc:Fallback>
      </mc:AlternateContent>
      <p:pic>
        <p:nvPicPr>
          <p:cNvPr id="51097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2327" y="155982"/>
            <a:ext cx="3862892" cy="29703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0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318885"/>
            <a:ext cx="4692496" cy="12968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10"/>
          <a:stretch>
            <a:fillRect/>
          </a:stretch>
        </p:blipFill>
        <p:spPr>
          <a:xfrm>
            <a:off x="6945491" y="4672428"/>
            <a:ext cx="3777343" cy="263515"/>
          </a:xfrm>
          <a:prstGeom prst="rect">
            <a:avLst/>
          </a:prstGeom>
        </p:spPr>
      </p:pic>
      <p:pic>
        <p:nvPicPr>
          <p:cNvPr id="5" name="Picture 4"/>
          <p:cNvPicPr>
            <a:picLocks noChangeAspect="1"/>
          </p:cNvPicPr>
          <p:nvPr/>
        </p:nvPicPr>
        <p:blipFill>
          <a:blip r:embed="rId11"/>
          <a:stretch>
            <a:fillRect/>
          </a:stretch>
        </p:blipFill>
        <p:spPr>
          <a:xfrm>
            <a:off x="3706114" y="3087054"/>
            <a:ext cx="1360392" cy="10394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12"/>
          <a:stretch>
            <a:fillRect/>
          </a:stretch>
        </p:blipFill>
        <p:spPr>
          <a:xfrm>
            <a:off x="3656170" y="594901"/>
            <a:ext cx="1373030" cy="10462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3"/>
          <a:stretch>
            <a:fillRect/>
          </a:stretch>
        </p:blipFill>
        <p:spPr>
          <a:xfrm>
            <a:off x="3729163" y="4422655"/>
            <a:ext cx="1246890" cy="857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9757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598614" y="241301"/>
          <a:ext cx="6092825" cy="6416675"/>
        </p:xfrm>
        <a:graphic>
          <a:graphicData uri="http://schemas.openxmlformats.org/presentationml/2006/ole">
            <mc:AlternateContent xmlns:mc="http://schemas.openxmlformats.org/markup-compatibility/2006">
              <mc:Choice xmlns:v="urn:schemas-microsoft-com:vml" Requires="v">
                <p:oleObj spid="_x0000_s15551" name="Document" r:id="rId4" imgW="7571858" imgH="7952243" progId="Word.Document.12">
                  <p:embed/>
                </p:oleObj>
              </mc:Choice>
              <mc:Fallback>
                <p:oleObj name="Document" r:id="rId4" imgW="7571858" imgH="7952243" progId="Word.Document.12">
                  <p:embed/>
                  <p:pic>
                    <p:nvPicPr>
                      <p:cNvPr id="0" name=""/>
                      <p:cNvPicPr/>
                      <p:nvPr/>
                    </p:nvPicPr>
                    <p:blipFill>
                      <a:blip r:embed="rId5"/>
                      <a:stretch>
                        <a:fillRect/>
                      </a:stretch>
                    </p:blipFill>
                    <p:spPr>
                      <a:xfrm>
                        <a:off x="1598614" y="241301"/>
                        <a:ext cx="6092825" cy="6416675"/>
                      </a:xfrm>
                      <a:prstGeom prst="rect">
                        <a:avLst/>
                      </a:prstGeom>
                    </p:spPr>
                  </p:pic>
                </p:oleObj>
              </mc:Fallback>
            </mc:AlternateContent>
          </a:graphicData>
        </a:graphic>
      </p:graphicFrame>
      <p:sp>
        <p:nvSpPr>
          <p:cNvPr id="3" name="TextBox 2"/>
          <p:cNvSpPr txBox="1"/>
          <p:nvPr/>
        </p:nvSpPr>
        <p:spPr>
          <a:xfrm>
            <a:off x="7315201" y="152400"/>
            <a:ext cx="3352799" cy="2677656"/>
          </a:xfrm>
          <a:prstGeom prst="rect">
            <a:avLst/>
          </a:prstGeom>
          <a:noFill/>
        </p:spPr>
        <p:txBody>
          <a:bodyPr wrap="square" rtlCol="0">
            <a:spAutoFit/>
          </a:bodyPr>
          <a:lstStyle/>
          <a:p>
            <a:r>
              <a:rPr lang="en-US" sz="2400" i="1" dirty="0">
                <a:solidFill>
                  <a:srgbClr val="0000FF"/>
                </a:solidFill>
                <a:latin typeface="+mj-lt"/>
                <a:cs typeface="Arial" pitchFamily="34" charset="0"/>
              </a:rPr>
              <a:t>Key point: </a:t>
            </a:r>
            <a:r>
              <a:rPr lang="en-US" sz="2400" dirty="0">
                <a:latin typeface="+mn-lt"/>
                <a:cs typeface="Arial" pitchFamily="34" charset="0"/>
              </a:rPr>
              <a:t>porous electrode parameters and material properties taken directly from the literature (lithiated, graphitic negative electrode)</a:t>
            </a:r>
          </a:p>
        </p:txBody>
      </p:sp>
    </p:spTree>
    <p:extLst>
      <p:ext uri="{BB962C8B-B14F-4D97-AF65-F5344CB8AC3E}">
        <p14:creationId xmlns:p14="http://schemas.microsoft.com/office/powerpoint/2010/main" val="3996657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p:cNvGraphicFramePr>
            <a:graphicFrameLocks noChangeAspect="1"/>
          </p:cNvGraphicFramePr>
          <p:nvPr>
            <p:extLst>
              <p:ext uri="{D42A27DB-BD31-4B8C-83A1-F6EECF244321}">
                <p14:modId xmlns:p14="http://schemas.microsoft.com/office/powerpoint/2010/main" val="2110605405"/>
              </p:ext>
            </p:extLst>
          </p:nvPr>
        </p:nvGraphicFramePr>
        <p:xfrm>
          <a:off x="609600" y="228601"/>
          <a:ext cx="7848600" cy="6842275"/>
        </p:xfrm>
        <a:graphic>
          <a:graphicData uri="http://schemas.openxmlformats.org/presentationml/2006/ole">
            <mc:AlternateContent xmlns:mc="http://schemas.openxmlformats.org/markup-compatibility/2006">
              <mc:Choice xmlns:v="urn:schemas-microsoft-com:vml" Requires="v">
                <p:oleObj spid="_x0000_s17599" name="Document" r:id="rId4" imgW="6283246" imgH="5865477" progId="Word.Document.12">
                  <p:embed/>
                </p:oleObj>
              </mc:Choice>
              <mc:Fallback>
                <p:oleObj name="Document" r:id="rId4" imgW="6283246" imgH="5865477" progId="Word.Document.12">
                  <p:embed/>
                  <p:pic>
                    <p:nvPicPr>
                      <p:cNvPr id="0" name=""/>
                      <p:cNvPicPr/>
                      <p:nvPr/>
                    </p:nvPicPr>
                    <p:blipFill>
                      <a:blip r:embed="rId5"/>
                      <a:stretch>
                        <a:fillRect/>
                      </a:stretch>
                    </p:blipFill>
                    <p:spPr>
                      <a:xfrm>
                        <a:off x="609600" y="228601"/>
                        <a:ext cx="7848600" cy="6842275"/>
                      </a:xfrm>
                      <a:prstGeom prst="rect">
                        <a:avLst/>
                      </a:prstGeom>
                    </p:spPr>
                  </p:pic>
                </p:oleObj>
              </mc:Fallback>
            </mc:AlternateContent>
          </a:graphicData>
        </a:graphic>
      </p:graphicFrame>
      <p:sp>
        <p:nvSpPr>
          <p:cNvPr id="25" name="Right Brace 24"/>
          <p:cNvSpPr/>
          <p:nvPr/>
        </p:nvSpPr>
        <p:spPr bwMode="auto">
          <a:xfrm>
            <a:off x="8458200" y="1752600"/>
            <a:ext cx="228600" cy="3581400"/>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6" name="TextBox 25"/>
          <p:cNvSpPr txBox="1"/>
          <p:nvPr/>
        </p:nvSpPr>
        <p:spPr>
          <a:xfrm>
            <a:off x="8717216" y="2918653"/>
            <a:ext cx="1104900" cy="1246495"/>
          </a:xfrm>
          <a:prstGeom prst="rect">
            <a:avLst/>
          </a:prstGeom>
          <a:noFill/>
        </p:spPr>
        <p:txBody>
          <a:bodyPr wrap="square" rtlCol="0">
            <a:spAutoFit/>
          </a:bodyPr>
          <a:lstStyle/>
          <a:p>
            <a:r>
              <a:rPr lang="en-US" sz="1500" i="1" dirty="0">
                <a:latin typeface="+mj-lt"/>
                <a:cs typeface="Arial" pitchFamily="34" charset="0"/>
              </a:rPr>
              <a:t>F</a:t>
            </a:r>
            <a:r>
              <a:rPr lang="en-US" sz="1500" i="1" baseline="-25000" dirty="0">
                <a:latin typeface="+mj-lt"/>
                <a:cs typeface="Arial" pitchFamily="34" charset="0"/>
              </a:rPr>
              <a:t>PITT</a:t>
            </a:r>
            <a:r>
              <a:rPr lang="en-US" sz="1500" dirty="0">
                <a:latin typeface="Arial" pitchFamily="34" charset="0"/>
                <a:cs typeface="Arial" pitchFamily="34" charset="0"/>
              </a:rPr>
              <a:t> from the sphere problem discussed earlier</a:t>
            </a:r>
          </a:p>
        </p:txBody>
      </p:sp>
      <p:sp>
        <p:nvSpPr>
          <p:cNvPr id="27" name="Right Brace 26"/>
          <p:cNvSpPr/>
          <p:nvPr/>
        </p:nvSpPr>
        <p:spPr bwMode="auto">
          <a:xfrm>
            <a:off x="8458200" y="5334000"/>
            <a:ext cx="228600" cy="792736"/>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8717216" y="5450434"/>
            <a:ext cx="1104900" cy="553998"/>
          </a:xfrm>
          <a:prstGeom prst="rect">
            <a:avLst/>
          </a:prstGeom>
          <a:noFill/>
        </p:spPr>
        <p:txBody>
          <a:bodyPr wrap="square" rtlCol="0">
            <a:spAutoFit/>
          </a:bodyPr>
          <a:lstStyle/>
          <a:p>
            <a:r>
              <a:rPr lang="en-US" sz="1500" dirty="0">
                <a:latin typeface="Arial" pitchFamily="34" charset="0"/>
                <a:cs typeface="Arial" pitchFamily="34" charset="0"/>
              </a:rPr>
              <a:t>New solution</a:t>
            </a:r>
          </a:p>
        </p:txBody>
      </p:sp>
      <p:sp>
        <p:nvSpPr>
          <p:cNvPr id="29" name="Right Brace 28"/>
          <p:cNvSpPr/>
          <p:nvPr/>
        </p:nvSpPr>
        <p:spPr bwMode="auto">
          <a:xfrm>
            <a:off x="8465884" y="426464"/>
            <a:ext cx="228600" cy="1326136"/>
          </a:xfrm>
          <a:prstGeom prst="rightBrac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0" name="TextBox 29"/>
          <p:cNvSpPr txBox="1"/>
          <p:nvPr/>
        </p:nvSpPr>
        <p:spPr>
          <a:xfrm>
            <a:off x="8724900" y="236284"/>
            <a:ext cx="1104900" cy="1708160"/>
          </a:xfrm>
          <a:prstGeom prst="rect">
            <a:avLst/>
          </a:prstGeom>
          <a:noFill/>
        </p:spPr>
        <p:txBody>
          <a:bodyPr wrap="square" rtlCol="0">
            <a:spAutoFit/>
          </a:bodyPr>
          <a:lstStyle/>
          <a:p>
            <a:r>
              <a:rPr lang="en-US" sz="1500" dirty="0">
                <a:latin typeface="Arial" pitchFamily="34" charset="0"/>
                <a:cs typeface="Arial" pitchFamily="34" charset="0"/>
              </a:rPr>
              <a:t>New solution </a:t>
            </a:r>
            <a:r>
              <a:rPr lang="en-US" sz="1500" dirty="0" smtClean="0">
                <a:latin typeface="Arial" pitchFamily="34" charset="0"/>
                <a:cs typeface="Arial" pitchFamily="34" charset="0"/>
              </a:rPr>
              <a:t>(builds </a:t>
            </a:r>
            <a:r>
              <a:rPr lang="en-US" sz="1500" dirty="0">
                <a:latin typeface="Arial" pitchFamily="34" charset="0"/>
                <a:cs typeface="Arial" pitchFamily="34" charset="0"/>
              </a:rPr>
              <a:t>on Ong &amp; Newman, </a:t>
            </a:r>
            <a:r>
              <a:rPr lang="en-US" sz="1500" i="1" dirty="0">
                <a:latin typeface="Arial" pitchFamily="34" charset="0"/>
                <a:cs typeface="Arial" pitchFamily="34" charset="0"/>
              </a:rPr>
              <a:t>JECS</a:t>
            </a:r>
            <a:r>
              <a:rPr lang="en-US" sz="1500" dirty="0">
                <a:latin typeface="Arial" pitchFamily="34" charset="0"/>
                <a:cs typeface="Arial" pitchFamily="34" charset="0"/>
              </a:rPr>
              <a:t> 1999)</a:t>
            </a:r>
          </a:p>
        </p:txBody>
      </p:sp>
      <p:pic>
        <p:nvPicPr>
          <p:cNvPr id="9" name="Picture 8"/>
          <p:cNvPicPr>
            <a:picLocks noChangeAspect="1"/>
          </p:cNvPicPr>
          <p:nvPr/>
        </p:nvPicPr>
        <p:blipFill>
          <a:blip r:embed="rId6"/>
          <a:stretch>
            <a:fillRect/>
          </a:stretch>
        </p:blipFill>
        <p:spPr>
          <a:xfrm>
            <a:off x="10094281" y="5087272"/>
            <a:ext cx="1360392" cy="103946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a:stretch>
            <a:fillRect/>
          </a:stretch>
        </p:blipFill>
        <p:spPr>
          <a:xfrm>
            <a:off x="10094281" y="2918653"/>
            <a:ext cx="1373030" cy="104625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8"/>
          <a:stretch>
            <a:fillRect/>
          </a:stretch>
        </p:blipFill>
        <p:spPr>
          <a:xfrm>
            <a:off x="10094281" y="533400"/>
            <a:ext cx="1246890" cy="857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6969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4041598381"/>
              </p:ext>
            </p:extLst>
          </p:nvPr>
        </p:nvGraphicFramePr>
        <p:xfrm>
          <a:off x="455770" y="185882"/>
          <a:ext cx="8097838" cy="6658062"/>
        </p:xfrm>
        <a:graphic>
          <a:graphicData uri="http://schemas.openxmlformats.org/presentationml/2006/ole">
            <mc:AlternateContent xmlns:mc="http://schemas.openxmlformats.org/markup-compatibility/2006">
              <mc:Choice xmlns:v="urn:schemas-microsoft-com:vml" Requires="v">
                <p:oleObj spid="_x0000_s16575" name="Document" r:id="rId4" imgW="6283246" imgH="5156091" progId="Word.Document.12">
                  <p:embed/>
                </p:oleObj>
              </mc:Choice>
              <mc:Fallback>
                <p:oleObj name="Document" r:id="rId4" imgW="6283246" imgH="5156091" progId="Word.Document.12">
                  <p:embed/>
                  <p:pic>
                    <p:nvPicPr>
                      <p:cNvPr id="0" name=""/>
                      <p:cNvPicPr/>
                      <p:nvPr/>
                    </p:nvPicPr>
                    <p:blipFill>
                      <a:blip r:embed="rId5"/>
                      <a:stretch>
                        <a:fillRect/>
                      </a:stretch>
                    </p:blipFill>
                    <p:spPr>
                      <a:xfrm>
                        <a:off x="455770" y="185882"/>
                        <a:ext cx="8097838" cy="6658062"/>
                      </a:xfrm>
                      <a:prstGeom prst="rect">
                        <a:avLst/>
                      </a:prstGeom>
                    </p:spPr>
                  </p:pic>
                </p:oleObj>
              </mc:Fallback>
            </mc:AlternateContent>
          </a:graphicData>
        </a:graphic>
      </p:graphicFrame>
      <p:sp>
        <p:nvSpPr>
          <p:cNvPr id="4" name="TextBox 3"/>
          <p:cNvSpPr txBox="1"/>
          <p:nvPr/>
        </p:nvSpPr>
        <p:spPr>
          <a:xfrm>
            <a:off x="7855001" y="185883"/>
            <a:ext cx="1689207" cy="1200329"/>
          </a:xfrm>
          <a:prstGeom prst="rect">
            <a:avLst/>
          </a:prstGeom>
          <a:noFill/>
        </p:spPr>
        <p:txBody>
          <a:bodyPr wrap="square" rtlCol="0">
            <a:spAutoFit/>
          </a:bodyPr>
          <a:lstStyle/>
          <a:p>
            <a:r>
              <a:rPr lang="en-US" sz="2400" i="1" dirty="0">
                <a:latin typeface="+mj-lt"/>
                <a:cs typeface="Arial" pitchFamily="34" charset="0"/>
              </a:rPr>
              <a:t>Key results</a:t>
            </a:r>
          </a:p>
          <a:p>
            <a:r>
              <a:rPr lang="en-US" sz="2400" i="1" dirty="0">
                <a:latin typeface="+mj-lt"/>
                <a:cs typeface="Arial" pitchFamily="34" charset="0"/>
              </a:rPr>
              <a:t>for porous </a:t>
            </a:r>
            <a:r>
              <a:rPr lang="en-US" sz="2400" i="1" dirty="0" smtClean="0">
                <a:latin typeface="+mj-lt"/>
                <a:cs typeface="Arial" pitchFamily="34" charset="0"/>
              </a:rPr>
              <a:t>electrodes</a:t>
            </a:r>
            <a:endParaRPr lang="en-US" sz="2400" i="1" dirty="0">
              <a:latin typeface="+mj-lt"/>
              <a:cs typeface="Arial" pitchFamily="34" charset="0"/>
            </a:endParaRPr>
          </a:p>
        </p:txBody>
      </p:sp>
      <p:pic>
        <p:nvPicPr>
          <p:cNvPr id="5" name="Picture 4"/>
          <p:cNvPicPr>
            <a:picLocks noChangeAspect="1"/>
          </p:cNvPicPr>
          <p:nvPr/>
        </p:nvPicPr>
        <p:blipFill>
          <a:blip r:embed="rId6"/>
          <a:stretch>
            <a:fillRect/>
          </a:stretch>
        </p:blipFill>
        <p:spPr>
          <a:xfrm>
            <a:off x="10515600" y="5715000"/>
            <a:ext cx="1360392" cy="103946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7"/>
          <a:stretch>
            <a:fillRect/>
          </a:stretch>
        </p:blipFill>
        <p:spPr>
          <a:xfrm>
            <a:off x="10515600" y="4114800"/>
            <a:ext cx="1373030" cy="10462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a:stretch>
            <a:fillRect/>
          </a:stretch>
        </p:blipFill>
        <p:spPr>
          <a:xfrm>
            <a:off x="10515600" y="1533545"/>
            <a:ext cx="1246890" cy="85723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3" name="Rectangle 2"/>
              <p:cNvSpPr/>
              <p:nvPr/>
            </p:nvSpPr>
            <p:spPr>
              <a:xfrm>
                <a:off x="7770970" y="1676400"/>
                <a:ext cx="2514599" cy="52983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𝑍</m:t>
                      </m:r>
                      <m:d>
                        <m:dPr>
                          <m:ctrlPr>
                            <a:rPr lang="en-US" sz="1400" i="1">
                              <a:latin typeface="Cambria Math" panose="02040503050406030204" pitchFamily="18" charset="0"/>
                              <a:ea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𝜔</m:t>
                          </m:r>
                        </m:e>
                      </m:d>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acc>
                            <m:accPr>
                              <m:chr m:val="̃"/>
                              <m:ctrlPr>
                                <a:rPr lang="en-US" sz="1400" i="1">
                                  <a:latin typeface="Cambria Math" panose="02040503050406030204" pitchFamily="18" charset="0"/>
                                </a:rPr>
                              </m:ctrlPr>
                            </m:accPr>
                            <m:e>
                              <m:r>
                                <a:rPr lang="en-US" sz="1400" i="1">
                                  <a:latin typeface="Cambria Math" panose="02040503050406030204" pitchFamily="18" charset="0"/>
                                </a:rPr>
                                <m:t>𝑉</m:t>
                              </m:r>
                            </m:e>
                          </m:acc>
                          <m:d>
                            <m:dPr>
                              <m:ctrlPr>
                                <a:rPr lang="en-US" sz="1400" i="1">
                                  <a:latin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𝜔</m:t>
                              </m:r>
                            </m:e>
                          </m:d>
                        </m:num>
                        <m:den>
                          <m:acc>
                            <m:accPr>
                              <m:chr m:val="̃"/>
                              <m:ctrlPr>
                                <a:rPr lang="en-US" sz="1400" i="1">
                                  <a:latin typeface="Cambria Math" panose="02040503050406030204" pitchFamily="18" charset="0"/>
                                </a:rPr>
                              </m:ctrlPr>
                            </m:accPr>
                            <m:e>
                              <m:r>
                                <a:rPr lang="en-US" sz="1400" i="1">
                                  <a:latin typeface="Cambria Math" panose="02040503050406030204" pitchFamily="18" charset="0"/>
                                </a:rPr>
                                <m:t>𝐼</m:t>
                              </m:r>
                            </m:e>
                          </m:acc>
                          <m:d>
                            <m:dPr>
                              <m:ctrlPr>
                                <a:rPr lang="en-US" sz="1400" i="1">
                                  <a:latin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𝜔</m:t>
                              </m:r>
                            </m:e>
                          </m:d>
                        </m:den>
                      </m:f>
                    </m:oMath>
                  </m:oMathPara>
                </a14:m>
                <a:endParaRPr lang="en-US" sz="1400" dirty="0" smtClean="0"/>
              </a:p>
              <a:p>
                <a:endParaRPr lang="en-US" sz="1400" dirty="0" smtClean="0"/>
              </a:p>
              <a:p>
                <a:endParaRPr lang="en-US" sz="1400" dirty="0" smtClean="0"/>
              </a:p>
              <a:p>
                <a:endParaRPr lang="en-US" sz="1400" dirty="0"/>
              </a:p>
              <a:p>
                <a:endParaRPr lang="en-US" sz="1400" dirty="0" smtClean="0"/>
              </a:p>
              <a:p>
                <a:endParaRPr lang="en-US" sz="1400" dirty="0"/>
              </a:p>
              <a:p>
                <a:endParaRPr lang="en-US" sz="1400" dirty="0"/>
              </a:p>
              <a:p>
                <a:endParaRPr lang="en-US" sz="1400" i="1" dirty="0" smtClean="0">
                  <a:latin typeface="Cambria Math" panose="02040503050406030204" pitchFamily="18" charset="0"/>
                </a:endParaRPr>
              </a:p>
              <a:p>
                <a:endParaRPr lang="en-US" sz="1400" i="1" dirty="0" smtClean="0">
                  <a:latin typeface="Cambria Math" panose="02040503050406030204" pitchFamily="18" charset="0"/>
                </a:endParaRPr>
              </a:p>
              <a:p>
                <a:endParaRPr lang="en-US" sz="1400" i="1" dirty="0">
                  <a:latin typeface="Cambria Math" panose="02040503050406030204" pitchFamily="18" charset="0"/>
                </a:endParaRPr>
              </a:p>
              <a:p>
                <a:endParaRPr lang="en-US" sz="140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𝑖</m:t>
                      </m:r>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2</m:t>
                          </m:r>
                          <m:r>
                            <a:rPr lang="en-US" sz="1400" i="1">
                              <a:latin typeface="Cambria Math" panose="02040503050406030204" pitchFamily="18" charset="0"/>
                              <a:ea typeface="Cambria Math" panose="02040503050406030204" pitchFamily="18" charset="0"/>
                            </a:rPr>
                            <m:t>𝜋</m:t>
                          </m:r>
                        </m:den>
                      </m:f>
                      <m:nary>
                        <m:naryPr>
                          <m:limLoc m:val="undOvr"/>
                          <m:ctrlPr>
                            <a:rPr lang="en-US" sz="1400" i="1">
                              <a:latin typeface="Cambria Math" panose="02040503050406030204" pitchFamily="18" charset="0"/>
                            </a:rPr>
                          </m:ctrlPr>
                        </m:naryPr>
                        <m:sub>
                          <m:r>
                            <m:rPr>
                              <m:brk m:alnAt="24"/>
                            </m:rP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ub>
                        <m:sup>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up>
                        <m:e>
                          <m:acc>
                            <m:accPr>
                              <m:chr m:val="̃"/>
                              <m:ctrlPr>
                                <a:rPr lang="en-US" sz="1400" i="1">
                                  <a:latin typeface="Cambria Math" panose="02040503050406030204" pitchFamily="18" charset="0"/>
                                </a:rPr>
                              </m:ctrlPr>
                            </m:accPr>
                            <m:e>
                              <m:r>
                                <a:rPr lang="en-US" sz="1400" i="1">
                                  <a:latin typeface="Cambria Math" panose="02040503050406030204" pitchFamily="18" charset="0"/>
                                </a:rPr>
                                <m:t>𝑖</m:t>
                              </m:r>
                            </m:e>
                          </m:acc>
                          <m:d>
                            <m:dPr>
                              <m:ctrlPr>
                                <a:rPr lang="en-US" sz="1400" i="1">
                                  <a:latin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𝜔</m:t>
                              </m:r>
                            </m:e>
                          </m:d>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𝑗</m:t>
                              </m:r>
                              <m:r>
                                <a:rPr lang="en-US" sz="1400" i="1">
                                  <a:latin typeface="Cambria Math" panose="02040503050406030204" pitchFamily="18" charset="0"/>
                                  <a:ea typeface="Cambria Math" panose="02040503050406030204" pitchFamily="18" charset="0"/>
                                </a:rPr>
                                <m:t>𝜔</m:t>
                              </m:r>
                              <m:r>
                                <a:rPr lang="en-US" sz="1400" i="1">
                                  <a:latin typeface="Cambria Math" panose="02040503050406030204" pitchFamily="18" charset="0"/>
                                  <a:ea typeface="Cambria Math" panose="02040503050406030204" pitchFamily="18" charset="0"/>
                                </a:rPr>
                                <m:t>𝑡</m:t>
                              </m:r>
                            </m:sup>
                          </m:sSup>
                          <m:r>
                            <a:rPr lang="en-US" sz="1400" i="1">
                              <a:latin typeface="Cambria Math" panose="02040503050406030204" pitchFamily="18" charset="0"/>
                              <a:ea typeface="Cambria Math" panose="02040503050406030204" pitchFamily="18" charset="0"/>
                            </a:rPr>
                            <m:t>𝑑</m:t>
                          </m:r>
                          <m:r>
                            <a:rPr lang="en-US" sz="1400" i="1">
                              <a:latin typeface="Cambria Math" panose="02040503050406030204" pitchFamily="18" charset="0"/>
                              <a:ea typeface="Cambria Math" panose="02040503050406030204" pitchFamily="18" charset="0"/>
                            </a:rPr>
                            <m:t>𝜔</m:t>
                          </m:r>
                        </m:e>
                      </m:nary>
                    </m:oMath>
                  </m:oMathPara>
                </a14:m>
                <a:endParaRPr lang="en-US" sz="1400" dirty="0" smtClean="0"/>
              </a:p>
              <a:p>
                <a:endParaRPr lang="en-US" sz="1400" dirty="0"/>
              </a:p>
              <a:p>
                <a:endParaRPr lang="en-US" sz="1400" i="1" dirty="0">
                  <a:latin typeface="Cambria Math" panose="02040503050406030204" pitchFamily="18" charset="0"/>
                </a:endParaRPr>
              </a:p>
              <a:p>
                <a:endParaRPr lang="en-US" sz="1400" b="0" i="1" dirty="0" smtClean="0">
                  <a:latin typeface="Cambria Math" panose="02040503050406030204" pitchFamily="18" charset="0"/>
                </a:endParaRPr>
              </a:p>
              <a:p>
                <a:endParaRPr lang="en-US" sz="1400" b="0" i="1" dirty="0" smtClean="0">
                  <a:latin typeface="Cambria Math" panose="02040503050406030204" pitchFamily="18" charset="0"/>
                </a:endParaRPr>
              </a:p>
              <a:p>
                <a:endParaRPr lang="en-US" sz="14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𝑉</m:t>
                      </m:r>
                      <m:d>
                        <m:dPr>
                          <m:ctrlPr>
                            <a:rPr lang="en-US" sz="1400" i="1">
                              <a:latin typeface="Cambria Math" panose="02040503050406030204" pitchFamily="18" charset="0"/>
                            </a:rPr>
                          </m:ctrlPr>
                        </m:dPr>
                        <m:e>
                          <m:r>
                            <a:rPr lang="en-US" sz="1400" i="1">
                              <a:latin typeface="Cambria Math" panose="02040503050406030204" pitchFamily="18" charset="0"/>
                            </a:rPr>
                            <m:t>𝑡</m:t>
                          </m:r>
                        </m:e>
                      </m:d>
                      <m:r>
                        <a:rPr lang="en-US" sz="1400" i="1">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2</m:t>
                          </m:r>
                          <m:r>
                            <a:rPr lang="en-US" sz="1400" i="1">
                              <a:latin typeface="Cambria Math" panose="02040503050406030204" pitchFamily="18" charset="0"/>
                              <a:ea typeface="Cambria Math" panose="02040503050406030204" pitchFamily="18" charset="0"/>
                            </a:rPr>
                            <m:t>𝜋</m:t>
                          </m:r>
                        </m:den>
                      </m:f>
                      <m:nary>
                        <m:naryPr>
                          <m:limLoc m:val="undOvr"/>
                          <m:ctrlPr>
                            <a:rPr lang="en-US" sz="1400" i="1">
                              <a:latin typeface="Cambria Math" panose="02040503050406030204" pitchFamily="18" charset="0"/>
                            </a:rPr>
                          </m:ctrlPr>
                        </m:naryPr>
                        <m:sub>
                          <m:r>
                            <m:rPr>
                              <m:brk m:alnAt="24"/>
                            </m:rP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ub>
                        <m:sup>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m:t>
                          </m:r>
                        </m:sup>
                        <m:e>
                          <m:acc>
                            <m:accPr>
                              <m:chr m:val="̃"/>
                              <m:ctrlPr>
                                <a:rPr lang="en-US" sz="1400" i="1">
                                  <a:latin typeface="Cambria Math" panose="02040503050406030204" pitchFamily="18" charset="0"/>
                                </a:rPr>
                              </m:ctrlPr>
                            </m:accPr>
                            <m:e>
                              <m:r>
                                <a:rPr lang="en-US" sz="1400" b="0" i="1" smtClean="0">
                                  <a:latin typeface="Cambria Math" panose="02040503050406030204" pitchFamily="18" charset="0"/>
                                </a:rPr>
                                <m:t>𝑉</m:t>
                              </m:r>
                            </m:e>
                          </m:acc>
                          <m:d>
                            <m:dPr>
                              <m:ctrlPr>
                                <a:rPr lang="en-US" sz="1400" i="1">
                                  <a:latin typeface="Cambria Math" panose="02040503050406030204" pitchFamily="18" charset="0"/>
                                </a:rPr>
                              </m:ctrlPr>
                            </m:dPr>
                            <m:e>
                              <m:r>
                                <a:rPr lang="en-US" sz="1400" i="1">
                                  <a:latin typeface="Cambria Math" panose="02040503050406030204" pitchFamily="18" charset="0"/>
                                  <a:ea typeface="Cambria Math" panose="02040503050406030204" pitchFamily="18" charset="0"/>
                                </a:rPr>
                                <m:t>𝜔</m:t>
                              </m:r>
                            </m:e>
                          </m:d>
                          <m:sSup>
                            <m:sSupPr>
                              <m:ctrlPr>
                                <a:rPr lang="en-US" sz="1400" i="1">
                                  <a:latin typeface="Cambria Math" panose="02040503050406030204" pitchFamily="18" charset="0"/>
                                  <a:ea typeface="Cambria Math" panose="02040503050406030204" pitchFamily="18" charset="0"/>
                                </a:rPr>
                              </m:ctrlPr>
                            </m:sSupPr>
                            <m:e>
                              <m:r>
                                <a:rPr lang="en-US" sz="1400" i="1">
                                  <a:latin typeface="Cambria Math" panose="02040503050406030204" pitchFamily="18" charset="0"/>
                                  <a:ea typeface="Cambria Math" panose="02040503050406030204" pitchFamily="18" charset="0"/>
                                </a:rPr>
                                <m:t>𝑒</m:t>
                              </m:r>
                            </m:e>
                            <m:sup>
                              <m:r>
                                <a:rPr lang="en-US" sz="1400" i="1">
                                  <a:latin typeface="Cambria Math" panose="02040503050406030204" pitchFamily="18" charset="0"/>
                                  <a:ea typeface="Cambria Math" panose="02040503050406030204" pitchFamily="18" charset="0"/>
                                </a:rPr>
                                <m:t>𝑗</m:t>
                              </m:r>
                              <m:r>
                                <a:rPr lang="en-US" sz="1400" i="1">
                                  <a:latin typeface="Cambria Math" panose="02040503050406030204" pitchFamily="18" charset="0"/>
                                  <a:ea typeface="Cambria Math" panose="02040503050406030204" pitchFamily="18" charset="0"/>
                                </a:rPr>
                                <m:t>𝜔</m:t>
                              </m:r>
                              <m:r>
                                <a:rPr lang="en-US" sz="1400" i="1">
                                  <a:latin typeface="Cambria Math" panose="02040503050406030204" pitchFamily="18" charset="0"/>
                                  <a:ea typeface="Cambria Math" panose="02040503050406030204" pitchFamily="18" charset="0"/>
                                </a:rPr>
                                <m:t>𝑡</m:t>
                              </m:r>
                            </m:sup>
                          </m:sSup>
                          <m:r>
                            <a:rPr lang="en-US" sz="1400" i="1">
                              <a:latin typeface="Cambria Math" panose="02040503050406030204" pitchFamily="18" charset="0"/>
                              <a:ea typeface="Cambria Math" panose="02040503050406030204" pitchFamily="18" charset="0"/>
                            </a:rPr>
                            <m:t>𝑑</m:t>
                          </m:r>
                          <m:r>
                            <a:rPr lang="en-US" sz="1400" i="1">
                              <a:latin typeface="Cambria Math" panose="02040503050406030204" pitchFamily="18" charset="0"/>
                              <a:ea typeface="Cambria Math" panose="02040503050406030204" pitchFamily="18" charset="0"/>
                            </a:rPr>
                            <m:t>𝜔</m:t>
                          </m:r>
                        </m:e>
                      </m:nary>
                    </m:oMath>
                  </m:oMathPara>
                </a14:m>
                <a:endParaRPr lang="en-US" sz="1400" dirty="0"/>
              </a:p>
              <a:p>
                <a:endParaRPr lang="en-US" sz="1400" dirty="0"/>
              </a:p>
            </p:txBody>
          </p:sp>
        </mc:Choice>
        <mc:Fallback xmlns="">
          <p:sp>
            <p:nvSpPr>
              <p:cNvPr id="3" name="Rectangle 2"/>
              <p:cNvSpPr>
                <a:spLocks noRot="1" noChangeAspect="1" noMove="1" noResize="1" noEditPoints="1" noAdjustHandles="1" noChangeArrowheads="1" noChangeShapeType="1" noTextEdit="1"/>
              </p:cNvSpPr>
              <p:nvPr/>
            </p:nvSpPr>
            <p:spPr>
              <a:xfrm>
                <a:off x="7770970" y="1676400"/>
                <a:ext cx="2514599" cy="5298374"/>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54341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69056" y="6470880"/>
            <a:ext cx="2555194" cy="310920"/>
          </a:xfrm>
          <a:prstGeom prst="rect">
            <a:avLst/>
          </a:prstGeom>
        </p:spPr>
      </p:pic>
      <p:pic>
        <p:nvPicPr>
          <p:cNvPr id="2" name="Picture 1"/>
          <p:cNvPicPr>
            <a:picLocks noChangeAspect="1"/>
          </p:cNvPicPr>
          <p:nvPr/>
        </p:nvPicPr>
        <p:blipFill>
          <a:blip r:embed="rId3"/>
          <a:stretch>
            <a:fillRect/>
          </a:stretch>
        </p:blipFill>
        <p:spPr>
          <a:xfrm>
            <a:off x="682626" y="4027717"/>
            <a:ext cx="3066622" cy="2505640"/>
          </a:xfrm>
          <a:prstGeom prst="rect">
            <a:avLst/>
          </a:prstGeom>
        </p:spPr>
      </p:pic>
      <p:pic>
        <p:nvPicPr>
          <p:cNvPr id="38914"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181101"/>
            <a:ext cx="4267200" cy="29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6998"/>
          <a:stretch>
            <a:fillRect/>
          </a:stretch>
        </p:blipFill>
        <p:spPr bwMode="auto">
          <a:xfrm>
            <a:off x="663576" y="1246188"/>
            <a:ext cx="3756024" cy="2759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85902" y="2819400"/>
            <a:ext cx="3673475" cy="750888"/>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1038" y="728662"/>
            <a:ext cx="4551362"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5325" y="576262"/>
            <a:ext cx="3798888" cy="16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6000" y="4362451"/>
            <a:ext cx="5410200" cy="237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1" name="Rectangle 15"/>
          <p:cNvSpPr>
            <a:spLocks noChangeArrowheads="1"/>
          </p:cNvSpPr>
          <p:nvPr/>
        </p:nvSpPr>
        <p:spPr bwMode="auto">
          <a:xfrm>
            <a:off x="8847138" y="6627812"/>
            <a:ext cx="2590800" cy="1524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en-US" altLang="en-US"/>
          </a:p>
        </p:txBody>
      </p:sp>
      <p:sp>
        <p:nvSpPr>
          <p:cNvPr id="38922" name="Text Box 16"/>
          <p:cNvSpPr txBox="1">
            <a:spLocks noChangeArrowheads="1"/>
          </p:cNvSpPr>
          <p:nvPr/>
        </p:nvSpPr>
        <p:spPr bwMode="auto">
          <a:xfrm>
            <a:off x="5929672" y="171451"/>
            <a:ext cx="6248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1800" dirty="0"/>
              <a:t>Perturbation </a:t>
            </a:r>
            <a:r>
              <a:rPr lang="en-US" altLang="en-US" sz="1800" dirty="0" smtClean="0"/>
              <a:t>solution, h &lt;&lt; L, </a:t>
            </a:r>
            <a:r>
              <a:rPr lang="en-US" altLang="en-US" sz="1800" dirty="0"/>
              <a:t>for potential and </a:t>
            </a:r>
            <a:r>
              <a:rPr lang="en-US" altLang="en-US" sz="1800" dirty="0" smtClean="0"/>
              <a:t>temperature</a:t>
            </a:r>
            <a:endParaRPr lang="en-US" altLang="en-US" sz="1800" dirty="0"/>
          </a:p>
        </p:txBody>
      </p:sp>
      <p:pic>
        <p:nvPicPr>
          <p:cNvPr id="3892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1" y="3852862"/>
            <a:ext cx="1235075" cy="482600"/>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4" name="Picture 1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776" y="500062"/>
            <a:ext cx="35814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5"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776" y="119063"/>
            <a:ext cx="32766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8200" y="2352675"/>
            <a:ext cx="284052" cy="307777"/>
          </a:xfrm>
          <a:prstGeom prst="rect">
            <a:avLst/>
          </a:prstGeom>
          <a:noFill/>
        </p:spPr>
        <p:txBody>
          <a:bodyPr wrap="none" rtlCol="0">
            <a:spAutoFit/>
          </a:bodyPr>
          <a:lstStyle/>
          <a:p>
            <a:r>
              <a:rPr lang="en-US" sz="1400" dirty="0" smtClean="0">
                <a:solidFill>
                  <a:srgbClr val="FF0000"/>
                </a:solidFill>
              </a:rPr>
              <a:t>a</a:t>
            </a:r>
            <a:endParaRPr lang="en-US" sz="1400" dirty="0">
              <a:solidFill>
                <a:srgbClr val="FF0000"/>
              </a:solidFill>
            </a:endParaRPr>
          </a:p>
        </p:txBody>
      </p:sp>
      <p:sp>
        <p:nvSpPr>
          <p:cNvPr id="17" name="TextBox 16"/>
          <p:cNvSpPr txBox="1"/>
          <p:nvPr/>
        </p:nvSpPr>
        <p:spPr>
          <a:xfrm>
            <a:off x="780201" y="3528647"/>
            <a:ext cx="284052" cy="307777"/>
          </a:xfrm>
          <a:prstGeom prst="rect">
            <a:avLst/>
          </a:prstGeom>
          <a:noFill/>
        </p:spPr>
        <p:txBody>
          <a:bodyPr wrap="none" rtlCol="0">
            <a:spAutoFit/>
          </a:bodyPr>
          <a:lstStyle/>
          <a:p>
            <a:r>
              <a:rPr lang="en-US" sz="1400" dirty="0" smtClean="0">
                <a:solidFill>
                  <a:srgbClr val="FF0000"/>
                </a:solidFill>
              </a:rPr>
              <a:t>b</a:t>
            </a:r>
            <a:endParaRPr lang="en-US" sz="1400" dirty="0">
              <a:solidFill>
                <a:srgbClr val="FF0000"/>
              </a:solidFill>
            </a:endParaRPr>
          </a:p>
        </p:txBody>
      </p:sp>
      <p:sp>
        <p:nvSpPr>
          <p:cNvPr id="18" name="TextBox 17"/>
          <p:cNvSpPr txBox="1"/>
          <p:nvPr/>
        </p:nvSpPr>
        <p:spPr>
          <a:xfrm>
            <a:off x="938783" y="6550123"/>
            <a:ext cx="284052" cy="307777"/>
          </a:xfrm>
          <a:prstGeom prst="rect">
            <a:avLst/>
          </a:prstGeom>
          <a:noFill/>
        </p:spPr>
        <p:txBody>
          <a:bodyPr wrap="none" rtlCol="0">
            <a:spAutoFit/>
          </a:bodyPr>
          <a:lstStyle/>
          <a:p>
            <a:r>
              <a:rPr lang="en-US" sz="1400" dirty="0" smtClean="0">
                <a:solidFill>
                  <a:srgbClr val="FF0000"/>
                </a:solidFill>
              </a:rPr>
              <a:t>b</a:t>
            </a:r>
            <a:endParaRPr lang="en-US" sz="1400" dirty="0">
              <a:solidFill>
                <a:srgbClr val="FF0000"/>
              </a:solidFill>
            </a:endParaRPr>
          </a:p>
        </p:txBody>
      </p:sp>
      <p:sp>
        <p:nvSpPr>
          <p:cNvPr id="19" name="TextBox 18"/>
          <p:cNvSpPr txBox="1"/>
          <p:nvPr/>
        </p:nvSpPr>
        <p:spPr>
          <a:xfrm>
            <a:off x="3286640" y="6533357"/>
            <a:ext cx="284052" cy="307777"/>
          </a:xfrm>
          <a:prstGeom prst="rect">
            <a:avLst/>
          </a:prstGeom>
          <a:noFill/>
        </p:spPr>
        <p:txBody>
          <a:bodyPr wrap="none" rtlCol="0">
            <a:spAutoFit/>
          </a:bodyPr>
          <a:lstStyle/>
          <a:p>
            <a:r>
              <a:rPr lang="en-US" sz="1400" dirty="0" smtClean="0">
                <a:solidFill>
                  <a:srgbClr val="FF0000"/>
                </a:solidFill>
              </a:rPr>
              <a:t>a</a:t>
            </a:r>
            <a:endParaRPr lang="en-US" sz="1400" dirty="0">
              <a:solidFill>
                <a:srgbClr val="FF0000"/>
              </a:solidFill>
            </a:endParaRPr>
          </a:p>
        </p:txBody>
      </p:sp>
      <p:sp>
        <p:nvSpPr>
          <p:cNvPr id="5" name="TextBox 4"/>
          <p:cNvSpPr txBox="1"/>
          <p:nvPr/>
        </p:nvSpPr>
        <p:spPr>
          <a:xfrm>
            <a:off x="3428666" y="2322863"/>
            <a:ext cx="2501006" cy="338554"/>
          </a:xfrm>
          <a:prstGeom prst="rect">
            <a:avLst/>
          </a:prstGeom>
          <a:noFill/>
        </p:spPr>
        <p:txBody>
          <a:bodyPr wrap="none" rtlCol="0">
            <a:spAutoFit/>
          </a:bodyPr>
          <a:lstStyle/>
          <a:p>
            <a:r>
              <a:rPr lang="en-US" sz="1600" dirty="0" smtClean="0"/>
              <a:t>No electrolyte (separator)</a:t>
            </a:r>
            <a:endParaRPr lang="en-US" sz="1600" dirty="0"/>
          </a:p>
        </p:txBody>
      </p:sp>
      <p:sp>
        <p:nvSpPr>
          <p:cNvPr id="21" name="TextBox 20"/>
          <p:cNvSpPr txBox="1"/>
          <p:nvPr/>
        </p:nvSpPr>
        <p:spPr>
          <a:xfrm>
            <a:off x="3428667" y="4499319"/>
            <a:ext cx="2210134" cy="1815882"/>
          </a:xfrm>
          <a:prstGeom prst="rect">
            <a:avLst/>
          </a:prstGeom>
          <a:noFill/>
        </p:spPr>
        <p:txBody>
          <a:bodyPr wrap="square" rtlCol="0">
            <a:spAutoFit/>
          </a:bodyPr>
          <a:lstStyle/>
          <a:p>
            <a:r>
              <a:rPr lang="en-US" sz="1600" dirty="0" smtClean="0"/>
              <a:t>With a separator </a:t>
            </a:r>
          </a:p>
          <a:p>
            <a:pPr marL="285750" indent="-285750">
              <a:buFont typeface="Arial" panose="020B0604020202020204" pitchFamily="34" charset="0"/>
              <a:buChar char="•"/>
            </a:pPr>
            <a:r>
              <a:rPr lang="en-US" sz="1600" dirty="0" smtClean="0"/>
              <a:t>All three region have the same thickness</a:t>
            </a:r>
          </a:p>
          <a:p>
            <a:pPr marL="285750" indent="-285750">
              <a:buFont typeface="Arial" panose="020B0604020202020204" pitchFamily="34" charset="0"/>
              <a:buChar char="•"/>
            </a:pPr>
            <a:r>
              <a:rPr lang="en-US" sz="1600" dirty="0" smtClean="0"/>
              <a:t>Equal electrode conductivities</a:t>
            </a:r>
          </a:p>
          <a:p>
            <a:pPr marL="285750" indent="-285750">
              <a:buFont typeface="Arial" panose="020B0604020202020204" pitchFamily="34" charset="0"/>
              <a:buChar char="•"/>
            </a:pPr>
            <a:r>
              <a:rPr lang="en-US" sz="1600" dirty="0" smtClean="0"/>
              <a:t>Infinitely long cell</a:t>
            </a:r>
            <a:endParaRPr lang="en-US" sz="1600" dirty="0"/>
          </a:p>
        </p:txBody>
      </p:sp>
    </p:spTree>
    <p:extLst>
      <p:ext uri="{BB962C8B-B14F-4D97-AF65-F5344CB8AC3E}">
        <p14:creationId xmlns:p14="http://schemas.microsoft.com/office/powerpoint/2010/main" val="3177254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46186"/>
            <a:ext cx="11506200" cy="4164013"/>
          </a:xfrm>
        </p:spPr>
        <p:txBody>
          <a:bodyPr/>
          <a:lstStyle/>
          <a:p>
            <a:r>
              <a:rPr lang="en-US" dirty="0" smtClean="0"/>
              <a:t>Chemical degradation</a:t>
            </a:r>
          </a:p>
          <a:p>
            <a:pPr lvl="1"/>
            <a:r>
              <a:rPr lang="en-US" dirty="0" smtClean="0"/>
              <a:t>Critical role of SEI (solid electrolyte interphase) to impede deleterious degradation reactions within lithium ion cells</a:t>
            </a:r>
          </a:p>
          <a:p>
            <a:pPr lvl="1"/>
            <a:r>
              <a:rPr lang="en-US" dirty="0" smtClean="0"/>
              <a:t>Calendar life determined by chemical degradation</a:t>
            </a:r>
          </a:p>
          <a:p>
            <a:r>
              <a:rPr lang="en-US" dirty="0" smtClean="0"/>
              <a:t>Mechanical degradation</a:t>
            </a:r>
          </a:p>
          <a:p>
            <a:pPr lvl="1"/>
            <a:r>
              <a:rPr lang="en-US" dirty="0" smtClean="0"/>
              <a:t>Cyclic expansion and contraction of insertion or alloy materials leads to fatigue, cracking, and structural changes</a:t>
            </a:r>
          </a:p>
          <a:p>
            <a:pPr lvl="1"/>
            <a:r>
              <a:rPr lang="en-US" dirty="0" smtClean="0">
                <a:solidFill>
                  <a:srgbClr val="0000FF"/>
                </a:solidFill>
              </a:rPr>
              <a:t>Cyclic life </a:t>
            </a:r>
            <a:r>
              <a:rPr lang="en-US" dirty="0" smtClean="0"/>
              <a:t>issues are affected by mechanical degradation and chemical degradation</a:t>
            </a:r>
          </a:p>
          <a:p>
            <a:endParaRPr lang="en-US" dirty="0"/>
          </a:p>
        </p:txBody>
      </p:sp>
      <p:sp>
        <p:nvSpPr>
          <p:cNvPr id="5" name="Title 1"/>
          <p:cNvSpPr>
            <a:spLocks noGrp="1"/>
          </p:cNvSpPr>
          <p:nvPr>
            <p:ph type="title"/>
          </p:nvPr>
        </p:nvSpPr>
        <p:spPr>
          <a:xfrm>
            <a:off x="609600" y="173037"/>
            <a:ext cx="8686800" cy="704850"/>
          </a:xfrm>
        </p:spPr>
        <p:txBody>
          <a:bodyPr/>
          <a:lstStyle/>
          <a:p>
            <a:r>
              <a:rPr lang="en-US" sz="3200" dirty="0" smtClean="0">
                <a:solidFill>
                  <a:schemeClr val="tx1"/>
                </a:solidFill>
              </a:rPr>
              <a:t>Switch to a brief review of battery life modeling.  First, the bathtub curve.</a:t>
            </a:r>
          </a:p>
        </p:txBody>
      </p:sp>
      <p:cxnSp>
        <p:nvCxnSpPr>
          <p:cNvPr id="7" name="Straight Arrow Connector 11"/>
          <p:cNvCxnSpPr>
            <a:cxnSpLocks noChangeShapeType="1"/>
          </p:cNvCxnSpPr>
          <p:nvPr/>
        </p:nvCxnSpPr>
        <p:spPr bwMode="auto">
          <a:xfrm rot="5400000" flipH="1" flipV="1">
            <a:off x="2574544" y="5239152"/>
            <a:ext cx="2209801" cy="1589"/>
          </a:xfrm>
          <a:prstGeom prst="straightConnector1">
            <a:avLst/>
          </a:prstGeom>
          <a:noFill/>
          <a:ln w="28575" algn="ctr">
            <a:solidFill>
              <a:schemeClr val="tx1"/>
            </a:solidFill>
            <a:round/>
            <a:headEnd type="none" w="sm" len="sm"/>
            <a:tailEnd type="arrow" w="med" len="med"/>
          </a:ln>
        </p:spPr>
      </p:cxnSp>
      <p:cxnSp>
        <p:nvCxnSpPr>
          <p:cNvPr id="8" name="Straight Arrow Connector 13"/>
          <p:cNvCxnSpPr>
            <a:cxnSpLocks noChangeShapeType="1"/>
          </p:cNvCxnSpPr>
          <p:nvPr/>
        </p:nvCxnSpPr>
        <p:spPr bwMode="auto">
          <a:xfrm>
            <a:off x="3680236" y="6343257"/>
            <a:ext cx="5105400" cy="1588"/>
          </a:xfrm>
          <a:prstGeom prst="straightConnector1">
            <a:avLst/>
          </a:prstGeom>
          <a:noFill/>
          <a:ln w="28575" algn="ctr">
            <a:solidFill>
              <a:schemeClr val="tx1"/>
            </a:solidFill>
            <a:round/>
            <a:headEnd type="none" w="sm" len="sm"/>
            <a:tailEnd type="arrow" w="med" len="med"/>
          </a:ln>
        </p:spPr>
      </p:cxnSp>
      <p:sp>
        <p:nvSpPr>
          <p:cNvPr id="9" name="Freeform 15"/>
          <p:cNvSpPr>
            <a:spLocks noChangeArrowheads="1"/>
          </p:cNvSpPr>
          <p:nvPr/>
        </p:nvSpPr>
        <p:spPr bwMode="auto">
          <a:xfrm>
            <a:off x="3716750" y="5122470"/>
            <a:ext cx="4319587" cy="1168400"/>
          </a:xfrm>
          <a:custGeom>
            <a:avLst/>
            <a:gdLst>
              <a:gd name="T0" fmla="*/ 0 w 4319337"/>
              <a:gd name="T1" fmla="*/ 702128 h 2043362"/>
              <a:gd name="T2" fmla="*/ 120316 w 4319337"/>
              <a:gd name="T3" fmla="*/ 1046309 h 2043362"/>
              <a:gd name="T4" fmla="*/ 300789 w 4319337"/>
              <a:gd name="T5" fmla="*/ 1122028 h 2043362"/>
              <a:gd name="T6" fmla="*/ 986589 w 4319337"/>
              <a:gd name="T7" fmla="*/ 1149563 h 2043362"/>
              <a:gd name="T8" fmla="*/ 3224462 w 4319337"/>
              <a:gd name="T9" fmla="*/ 1149563 h 2043362"/>
              <a:gd name="T10" fmla="*/ 3814010 w 4319337"/>
              <a:gd name="T11" fmla="*/ 1032542 h 2043362"/>
              <a:gd name="T12" fmla="*/ 4126830 w 4319337"/>
              <a:gd name="T13" fmla="*/ 550689 h 2043362"/>
              <a:gd name="T14" fmla="*/ 4319337 w 4319337"/>
              <a:gd name="T15" fmla="*/ 0 h 2043362"/>
              <a:gd name="T16" fmla="*/ 0 60000 65536"/>
              <a:gd name="T17" fmla="*/ 0 60000 65536"/>
              <a:gd name="T18" fmla="*/ 0 60000 65536"/>
              <a:gd name="T19" fmla="*/ 0 60000 65536"/>
              <a:gd name="T20" fmla="*/ 0 60000 65536"/>
              <a:gd name="T21" fmla="*/ 0 60000 65536"/>
              <a:gd name="T22" fmla="*/ 0 60000 65536"/>
              <a:gd name="T23" fmla="*/ 0 60000 65536"/>
              <a:gd name="T24" fmla="*/ 0 w 4319337"/>
              <a:gd name="T25" fmla="*/ 0 h 2043362"/>
              <a:gd name="T26" fmla="*/ 4319337 w 4319337"/>
              <a:gd name="T27" fmla="*/ 2043362 h 2043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19337" h="2043362">
                <a:moveTo>
                  <a:pt x="0" y="1227221"/>
                </a:moveTo>
                <a:cubicBezTo>
                  <a:pt x="35092" y="1466850"/>
                  <a:pt x="70185" y="1706479"/>
                  <a:pt x="120316" y="1828800"/>
                </a:cubicBezTo>
                <a:cubicBezTo>
                  <a:pt x="170447" y="1951121"/>
                  <a:pt x="156410" y="1931068"/>
                  <a:pt x="300789" y="1961147"/>
                </a:cubicBezTo>
                <a:cubicBezTo>
                  <a:pt x="445168" y="1991226"/>
                  <a:pt x="499310" y="2001252"/>
                  <a:pt x="986589" y="2009273"/>
                </a:cubicBezTo>
                <a:cubicBezTo>
                  <a:pt x="1473868" y="2017294"/>
                  <a:pt x="2753226" y="2043362"/>
                  <a:pt x="3224463" y="2009273"/>
                </a:cubicBezTo>
                <a:cubicBezTo>
                  <a:pt x="3695700" y="1975184"/>
                  <a:pt x="3663615" y="1979195"/>
                  <a:pt x="3814010" y="1804737"/>
                </a:cubicBezTo>
                <a:cubicBezTo>
                  <a:pt x="3964405" y="1630279"/>
                  <a:pt x="4042610" y="1263316"/>
                  <a:pt x="4126831" y="962526"/>
                </a:cubicBezTo>
                <a:cubicBezTo>
                  <a:pt x="4211052" y="661737"/>
                  <a:pt x="4265194" y="330868"/>
                  <a:pt x="4319337" y="0"/>
                </a:cubicBezTo>
              </a:path>
            </a:pathLst>
          </a:custGeom>
          <a:noFill/>
          <a:ln w="57150" algn="ctr">
            <a:solidFill>
              <a:srgbClr val="0000FF"/>
            </a:solidFill>
            <a:round/>
            <a:headEnd type="none" w="sm" len="sm"/>
            <a:tailEnd type="none" w="sm" len="sm"/>
          </a:ln>
        </p:spPr>
        <p:txBody>
          <a:bodyPr/>
          <a:lstStyle/>
          <a:p>
            <a:endParaRPr lang="en-US"/>
          </a:p>
        </p:txBody>
      </p:sp>
      <p:sp>
        <p:nvSpPr>
          <p:cNvPr id="10" name="TextBox 16"/>
          <p:cNvSpPr txBox="1">
            <a:spLocks noChangeArrowheads="1"/>
          </p:cNvSpPr>
          <p:nvPr/>
        </p:nvSpPr>
        <p:spPr bwMode="auto">
          <a:xfrm>
            <a:off x="2384836" y="4465244"/>
            <a:ext cx="1143000" cy="584200"/>
          </a:xfrm>
          <a:prstGeom prst="rect">
            <a:avLst/>
          </a:prstGeom>
          <a:noFill/>
          <a:ln w="9525">
            <a:noFill/>
            <a:miter lim="800000"/>
            <a:headEnd/>
            <a:tailEnd/>
          </a:ln>
        </p:spPr>
        <p:txBody>
          <a:bodyPr>
            <a:spAutoFit/>
          </a:bodyPr>
          <a:lstStyle/>
          <a:p>
            <a:r>
              <a:rPr lang="en-US" sz="1600" dirty="0"/>
              <a:t>Number of Failures</a:t>
            </a:r>
          </a:p>
        </p:txBody>
      </p:sp>
      <p:sp>
        <p:nvSpPr>
          <p:cNvPr id="11" name="TextBox 17"/>
          <p:cNvSpPr txBox="1">
            <a:spLocks noChangeArrowheads="1"/>
          </p:cNvSpPr>
          <p:nvPr/>
        </p:nvSpPr>
        <p:spPr bwMode="auto">
          <a:xfrm>
            <a:off x="5204236" y="6495657"/>
            <a:ext cx="2590800" cy="338138"/>
          </a:xfrm>
          <a:prstGeom prst="rect">
            <a:avLst/>
          </a:prstGeom>
          <a:noFill/>
          <a:ln w="9525">
            <a:noFill/>
            <a:miter lim="800000"/>
            <a:headEnd/>
            <a:tailEnd/>
          </a:ln>
        </p:spPr>
        <p:txBody>
          <a:bodyPr>
            <a:spAutoFit/>
          </a:bodyPr>
          <a:lstStyle/>
          <a:p>
            <a:r>
              <a:rPr lang="en-US" sz="1600"/>
              <a:t>Time in service</a:t>
            </a:r>
          </a:p>
        </p:txBody>
      </p:sp>
      <p:sp>
        <p:nvSpPr>
          <p:cNvPr id="12" name="TextBox 18"/>
          <p:cNvSpPr txBox="1">
            <a:spLocks noChangeArrowheads="1"/>
          </p:cNvSpPr>
          <p:nvPr/>
        </p:nvSpPr>
        <p:spPr bwMode="auto">
          <a:xfrm>
            <a:off x="3680236" y="4971658"/>
            <a:ext cx="1295400" cy="830263"/>
          </a:xfrm>
          <a:prstGeom prst="rect">
            <a:avLst/>
          </a:prstGeom>
          <a:noFill/>
          <a:ln w="9525">
            <a:noFill/>
            <a:miter lim="800000"/>
            <a:headEnd/>
            <a:tailEnd/>
          </a:ln>
        </p:spPr>
        <p:txBody>
          <a:bodyPr>
            <a:spAutoFit/>
          </a:bodyPr>
          <a:lstStyle/>
          <a:p>
            <a:r>
              <a:rPr lang="en-US" sz="1600"/>
              <a:t>Early (infant mortality)  failures</a:t>
            </a:r>
          </a:p>
        </p:txBody>
      </p:sp>
      <p:sp>
        <p:nvSpPr>
          <p:cNvPr id="13" name="TextBox 19"/>
          <p:cNvSpPr txBox="1">
            <a:spLocks noChangeArrowheads="1"/>
          </p:cNvSpPr>
          <p:nvPr/>
        </p:nvSpPr>
        <p:spPr bwMode="auto">
          <a:xfrm>
            <a:off x="7185436" y="4514457"/>
            <a:ext cx="1295400" cy="584200"/>
          </a:xfrm>
          <a:prstGeom prst="rect">
            <a:avLst/>
          </a:prstGeom>
          <a:noFill/>
          <a:ln w="9525">
            <a:noFill/>
            <a:miter lim="800000"/>
            <a:headEnd/>
            <a:tailEnd/>
          </a:ln>
        </p:spPr>
        <p:txBody>
          <a:bodyPr>
            <a:spAutoFit/>
          </a:bodyPr>
          <a:lstStyle/>
          <a:p>
            <a:r>
              <a:rPr lang="en-US" sz="1600" dirty="0"/>
              <a:t>Wear out failures</a:t>
            </a:r>
          </a:p>
        </p:txBody>
      </p:sp>
      <p:cxnSp>
        <p:nvCxnSpPr>
          <p:cNvPr id="14" name="Straight Connector 22"/>
          <p:cNvCxnSpPr>
            <a:cxnSpLocks noChangeShapeType="1"/>
          </p:cNvCxnSpPr>
          <p:nvPr/>
        </p:nvCxnSpPr>
        <p:spPr bwMode="auto">
          <a:xfrm>
            <a:off x="4289836" y="6038457"/>
            <a:ext cx="2743200" cy="1588"/>
          </a:xfrm>
          <a:prstGeom prst="line">
            <a:avLst/>
          </a:prstGeom>
          <a:noFill/>
          <a:ln w="19050" algn="ctr">
            <a:solidFill>
              <a:schemeClr val="tx1"/>
            </a:solidFill>
            <a:prstDash val="dash"/>
            <a:round/>
            <a:headEnd type="diamond" w="lg" len="lg"/>
            <a:tailEnd type="diamond" w="lg" len="lg"/>
          </a:ln>
        </p:spPr>
      </p:cxnSp>
      <p:sp>
        <p:nvSpPr>
          <p:cNvPr id="15" name="TextBox 20"/>
          <p:cNvSpPr txBox="1">
            <a:spLocks noChangeArrowheads="1"/>
          </p:cNvSpPr>
          <p:nvPr/>
        </p:nvSpPr>
        <p:spPr bwMode="auto">
          <a:xfrm>
            <a:off x="5051836" y="5670157"/>
            <a:ext cx="1143000" cy="584200"/>
          </a:xfrm>
          <a:prstGeom prst="rect">
            <a:avLst/>
          </a:prstGeom>
          <a:solidFill>
            <a:schemeClr val="bg1"/>
          </a:solidFill>
          <a:ln w="9525">
            <a:noFill/>
            <a:miter lim="800000"/>
            <a:headEnd/>
            <a:tailEnd/>
          </a:ln>
        </p:spPr>
        <p:txBody>
          <a:bodyPr>
            <a:spAutoFit/>
          </a:bodyPr>
          <a:lstStyle/>
          <a:p>
            <a:r>
              <a:rPr lang="en-US" sz="1600"/>
              <a:t>Useful life</a:t>
            </a:r>
          </a:p>
          <a:p>
            <a:r>
              <a:rPr lang="en-US" sz="1600"/>
              <a:t>(durability)</a:t>
            </a:r>
          </a:p>
        </p:txBody>
      </p:sp>
      <p:sp>
        <p:nvSpPr>
          <p:cNvPr id="17" name="TextBox 19"/>
          <p:cNvSpPr txBox="1">
            <a:spLocks noChangeArrowheads="1"/>
          </p:cNvSpPr>
          <p:nvPr/>
        </p:nvSpPr>
        <p:spPr bwMode="auto">
          <a:xfrm>
            <a:off x="6728236" y="4058845"/>
            <a:ext cx="2133600" cy="461665"/>
          </a:xfrm>
          <a:prstGeom prst="rect">
            <a:avLst/>
          </a:prstGeom>
          <a:noFill/>
          <a:ln w="9525">
            <a:solidFill>
              <a:srgbClr val="0000FF"/>
            </a:solidFill>
            <a:miter lim="800000"/>
            <a:headEnd/>
            <a:tailEnd/>
          </a:ln>
        </p:spPr>
        <p:txBody>
          <a:bodyPr wrap="square">
            <a:spAutoFit/>
          </a:bodyPr>
          <a:lstStyle/>
          <a:p>
            <a:r>
              <a:rPr lang="en-US" sz="2400" dirty="0">
                <a:solidFill>
                  <a:srgbClr val="0000FF"/>
                </a:solidFill>
              </a:rPr>
              <a:t>Today’s focus</a:t>
            </a:r>
          </a:p>
        </p:txBody>
      </p:sp>
    </p:spTree>
    <p:extLst>
      <p:ext uri="{BB962C8B-B14F-4D97-AF65-F5344CB8AC3E}">
        <p14:creationId xmlns:p14="http://schemas.microsoft.com/office/powerpoint/2010/main" val="328973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500" fill="hold"/>
                                        <p:tgtEl>
                                          <p:spTgt spid="1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1695450" y="2514600"/>
            <a:ext cx="5695950" cy="4141788"/>
          </a:xfrm>
          <a:prstGeom prst="rect">
            <a:avLst/>
          </a:prstGeom>
          <a:noFill/>
          <a:ln w="9525">
            <a:solidFill>
              <a:srgbClr val="0000CC"/>
            </a:solidFill>
            <a:miter lim="800000"/>
            <a:headEnd/>
            <a:tailEnd/>
          </a:ln>
        </p:spPr>
      </p:pic>
      <p:pic>
        <p:nvPicPr>
          <p:cNvPr id="46083" name="Picture 3"/>
          <p:cNvPicPr>
            <a:picLocks noChangeAspect="1" noChangeArrowheads="1"/>
          </p:cNvPicPr>
          <p:nvPr/>
        </p:nvPicPr>
        <p:blipFill>
          <a:blip r:embed="rId3"/>
          <a:srcRect/>
          <a:stretch>
            <a:fillRect/>
          </a:stretch>
        </p:blipFill>
        <p:spPr bwMode="auto">
          <a:xfrm>
            <a:off x="1676400" y="152401"/>
            <a:ext cx="7543800" cy="1268413"/>
          </a:xfrm>
          <a:prstGeom prst="rect">
            <a:avLst/>
          </a:prstGeom>
          <a:noFill/>
          <a:ln w="9525">
            <a:solidFill>
              <a:srgbClr val="0000CC"/>
            </a:solidFill>
            <a:miter lim="800000"/>
            <a:headEnd/>
            <a:tailEnd/>
          </a:ln>
        </p:spPr>
      </p:pic>
      <p:pic>
        <p:nvPicPr>
          <p:cNvPr id="46084" name="Picture 4"/>
          <p:cNvPicPr>
            <a:picLocks noChangeAspect="1" noChangeArrowheads="1"/>
          </p:cNvPicPr>
          <p:nvPr/>
        </p:nvPicPr>
        <p:blipFill>
          <a:blip r:embed="rId4"/>
          <a:srcRect/>
          <a:stretch>
            <a:fillRect/>
          </a:stretch>
        </p:blipFill>
        <p:spPr bwMode="auto">
          <a:xfrm>
            <a:off x="1690688" y="1524000"/>
            <a:ext cx="6157912" cy="882650"/>
          </a:xfrm>
          <a:prstGeom prst="rect">
            <a:avLst/>
          </a:prstGeom>
          <a:noFill/>
          <a:ln w="9525">
            <a:solidFill>
              <a:srgbClr val="0000CC"/>
            </a:solidFill>
            <a:miter lim="800000"/>
            <a:headEnd/>
            <a:tailEnd/>
          </a:ln>
        </p:spPr>
      </p:pic>
      <p:pic>
        <p:nvPicPr>
          <p:cNvPr id="46085" name="Picture 5"/>
          <p:cNvPicPr>
            <a:picLocks noChangeAspect="1" noChangeArrowheads="1"/>
          </p:cNvPicPr>
          <p:nvPr/>
        </p:nvPicPr>
        <p:blipFill>
          <a:blip r:embed="rId5"/>
          <a:srcRect/>
          <a:stretch>
            <a:fillRect/>
          </a:stretch>
        </p:blipFill>
        <p:spPr bwMode="auto">
          <a:xfrm>
            <a:off x="7239001" y="1098551"/>
            <a:ext cx="3286125" cy="366713"/>
          </a:xfrm>
          <a:prstGeom prst="rect">
            <a:avLst/>
          </a:prstGeom>
          <a:noFill/>
          <a:ln w="9525">
            <a:solidFill>
              <a:srgbClr val="0000CC"/>
            </a:solidFill>
            <a:miter lim="800000"/>
            <a:headEnd/>
            <a:tailEnd/>
          </a:ln>
        </p:spPr>
      </p:pic>
      <p:sp>
        <p:nvSpPr>
          <p:cNvPr id="46086" name="TextBox 7"/>
          <p:cNvSpPr txBox="1">
            <a:spLocks noChangeArrowheads="1"/>
          </p:cNvSpPr>
          <p:nvPr/>
        </p:nvSpPr>
        <p:spPr bwMode="auto">
          <a:xfrm>
            <a:off x="8629650" y="1744662"/>
            <a:ext cx="2667000" cy="1323975"/>
          </a:xfrm>
          <a:prstGeom prst="rect">
            <a:avLst/>
          </a:prstGeom>
          <a:noFill/>
          <a:ln w="9525">
            <a:noFill/>
            <a:miter lim="800000"/>
            <a:headEnd/>
            <a:tailEnd/>
          </a:ln>
        </p:spPr>
        <p:txBody>
          <a:bodyPr>
            <a:spAutoFit/>
          </a:bodyPr>
          <a:lstStyle/>
          <a:p>
            <a:r>
              <a:rPr lang="en-US" sz="2000" dirty="0"/>
              <a:t>“This result indicates volume change causes the increase in resistance.”</a:t>
            </a:r>
          </a:p>
        </p:txBody>
      </p:sp>
      <p:pic>
        <p:nvPicPr>
          <p:cNvPr id="46087" name="Picture 6"/>
          <p:cNvPicPr>
            <a:picLocks noChangeAspect="1" noChangeArrowheads="1"/>
          </p:cNvPicPr>
          <p:nvPr/>
        </p:nvPicPr>
        <p:blipFill>
          <a:blip r:embed="rId6"/>
          <a:srcRect/>
          <a:stretch>
            <a:fillRect/>
          </a:stretch>
        </p:blipFill>
        <p:spPr bwMode="auto">
          <a:xfrm>
            <a:off x="7848600" y="3068637"/>
            <a:ext cx="4165502" cy="2874963"/>
          </a:xfrm>
          <a:prstGeom prst="rect">
            <a:avLst/>
          </a:prstGeom>
          <a:noFill/>
          <a:ln w="9525">
            <a:solidFill>
              <a:srgbClr val="0000CC"/>
            </a:solidFill>
            <a:miter lim="800000"/>
            <a:headEnd/>
            <a:tailEnd/>
          </a:ln>
        </p:spPr>
      </p:pic>
      <p:sp>
        <p:nvSpPr>
          <p:cNvPr id="46088" name="Oval 9"/>
          <p:cNvSpPr>
            <a:spLocks noChangeArrowheads="1"/>
          </p:cNvSpPr>
          <p:nvPr/>
        </p:nvSpPr>
        <p:spPr bwMode="auto">
          <a:xfrm>
            <a:off x="3276600" y="3657600"/>
            <a:ext cx="228600" cy="152400"/>
          </a:xfrm>
          <a:prstGeom prst="ellipse">
            <a:avLst/>
          </a:prstGeom>
          <a:solidFill>
            <a:srgbClr val="00FFFF"/>
          </a:solidFill>
          <a:ln w="12700" algn="ctr">
            <a:solidFill>
              <a:schemeClr val="tx1"/>
            </a:solidFill>
            <a:round/>
            <a:headEnd type="none" w="sm" len="sm"/>
            <a:tailEnd type="none" w="sm" len="sm"/>
          </a:ln>
        </p:spPr>
        <p:txBody>
          <a:bodyPr/>
          <a:lstStyle/>
          <a:p>
            <a:endParaRPr lang="en-US"/>
          </a:p>
        </p:txBody>
      </p:sp>
      <p:sp>
        <p:nvSpPr>
          <p:cNvPr id="46089" name="Oval 10"/>
          <p:cNvSpPr>
            <a:spLocks noChangeArrowheads="1"/>
          </p:cNvSpPr>
          <p:nvPr/>
        </p:nvSpPr>
        <p:spPr bwMode="auto">
          <a:xfrm>
            <a:off x="8401946" y="5715000"/>
            <a:ext cx="228600" cy="152400"/>
          </a:xfrm>
          <a:prstGeom prst="ellipse">
            <a:avLst/>
          </a:prstGeom>
          <a:solidFill>
            <a:srgbClr val="00FFFF"/>
          </a:solidFill>
          <a:ln w="12700" algn="ctr">
            <a:solidFill>
              <a:schemeClr val="tx1"/>
            </a:solidFill>
            <a:round/>
            <a:headEnd type="none" w="sm" len="sm"/>
            <a:tailEnd type="none" w="sm" len="sm"/>
          </a:ln>
        </p:spPr>
        <p:txBody>
          <a:bodyPr/>
          <a:lstStyle/>
          <a:p>
            <a:endParaRPr lang="en-US"/>
          </a:p>
        </p:txBody>
      </p:sp>
      <p:sp>
        <p:nvSpPr>
          <p:cNvPr id="46090" name="Oval 11"/>
          <p:cNvSpPr>
            <a:spLocks noChangeArrowheads="1"/>
          </p:cNvSpPr>
          <p:nvPr/>
        </p:nvSpPr>
        <p:spPr bwMode="auto">
          <a:xfrm>
            <a:off x="5562600" y="3657600"/>
            <a:ext cx="228600" cy="152400"/>
          </a:xfrm>
          <a:prstGeom prst="ellipse">
            <a:avLst/>
          </a:prstGeom>
          <a:solidFill>
            <a:srgbClr val="FF00FF"/>
          </a:solidFill>
          <a:ln w="12700" algn="ctr">
            <a:solidFill>
              <a:schemeClr val="tx1"/>
            </a:solidFill>
            <a:round/>
            <a:headEnd type="none" w="sm" len="sm"/>
            <a:tailEnd type="none" w="sm" len="sm"/>
          </a:ln>
        </p:spPr>
        <p:txBody>
          <a:bodyPr/>
          <a:lstStyle/>
          <a:p>
            <a:endParaRPr lang="en-US"/>
          </a:p>
        </p:txBody>
      </p:sp>
      <p:sp>
        <p:nvSpPr>
          <p:cNvPr id="46091" name="Oval 12"/>
          <p:cNvSpPr>
            <a:spLocks noChangeArrowheads="1"/>
          </p:cNvSpPr>
          <p:nvPr/>
        </p:nvSpPr>
        <p:spPr bwMode="auto">
          <a:xfrm>
            <a:off x="11582400" y="5715000"/>
            <a:ext cx="228600" cy="152400"/>
          </a:xfrm>
          <a:prstGeom prst="ellipse">
            <a:avLst/>
          </a:prstGeom>
          <a:solidFill>
            <a:srgbClr val="FF00FF"/>
          </a:solidFill>
          <a:ln w="12700" algn="ctr">
            <a:solidFill>
              <a:schemeClr val="tx1"/>
            </a:solidFill>
            <a:round/>
            <a:headEnd type="none" w="sm" len="sm"/>
            <a:tailEnd type="none" w="sm" len="sm"/>
          </a:ln>
        </p:spPr>
        <p:txBody>
          <a:bodyPr/>
          <a:lstStyle/>
          <a:p>
            <a:endParaRPr lang="en-US"/>
          </a:p>
        </p:txBody>
      </p:sp>
      <p:pic>
        <p:nvPicPr>
          <p:cNvPr id="14" name="Picture 2" descr="Playa with mud cracks, dawn. Black Rock Desert, Nevada, USA"/>
          <p:cNvPicPr>
            <a:picLocks noChangeAspect="1" noChangeArrowheads="1"/>
          </p:cNvPicPr>
          <p:nvPr/>
        </p:nvPicPr>
        <p:blipFill>
          <a:blip r:embed="rId7" cstate="screen"/>
          <a:srcRect/>
          <a:stretch>
            <a:fillRect/>
          </a:stretch>
        </p:blipFill>
        <p:spPr bwMode="auto">
          <a:xfrm>
            <a:off x="4267200" y="1676400"/>
            <a:ext cx="2806700" cy="1905000"/>
          </a:xfrm>
          <a:prstGeom prst="rect">
            <a:avLst/>
          </a:prstGeom>
          <a:noFill/>
          <a:ln w="9525">
            <a:noFill/>
            <a:miter lim="800000"/>
            <a:headEnd/>
            <a:tailEnd/>
          </a:ln>
        </p:spPr>
      </p:pic>
      <p:sp>
        <p:nvSpPr>
          <p:cNvPr id="46093" name="TextBox 12"/>
          <p:cNvSpPr txBox="1">
            <a:spLocks noChangeArrowheads="1"/>
          </p:cNvSpPr>
          <p:nvPr/>
        </p:nvSpPr>
        <p:spPr bwMode="auto">
          <a:xfrm>
            <a:off x="1752600" y="609601"/>
            <a:ext cx="1595438" cy="646113"/>
          </a:xfrm>
          <a:prstGeom prst="rect">
            <a:avLst/>
          </a:prstGeom>
          <a:solidFill>
            <a:schemeClr val="tx1"/>
          </a:solidFill>
          <a:ln w="9525">
            <a:solidFill>
              <a:schemeClr val="tx1"/>
            </a:solidFill>
            <a:miter lim="800000"/>
            <a:headEnd/>
            <a:tailEnd/>
          </a:ln>
        </p:spPr>
        <p:txBody>
          <a:bodyPr wrap="none">
            <a:spAutoFit/>
          </a:bodyPr>
          <a:lstStyle/>
          <a:p>
            <a:r>
              <a:rPr lang="en-US" sz="1800" b="1">
                <a:solidFill>
                  <a:schemeClr val="bg1"/>
                </a:solidFill>
              </a:rPr>
              <a:t>POSITIVE</a:t>
            </a:r>
          </a:p>
          <a:p>
            <a:r>
              <a:rPr lang="en-US" sz="1800" b="1">
                <a:solidFill>
                  <a:schemeClr val="bg1"/>
                </a:solidFill>
              </a:rPr>
              <a:t>ELECTRODE</a:t>
            </a:r>
          </a:p>
        </p:txBody>
      </p:sp>
    </p:spTree>
    <p:extLst>
      <p:ext uri="{BB962C8B-B14F-4D97-AF65-F5344CB8AC3E}">
        <p14:creationId xmlns:p14="http://schemas.microsoft.com/office/powerpoint/2010/main" val="254753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4724400" cy="4876800"/>
          </a:xfrm>
        </p:spPr>
        <p:txBody>
          <a:bodyPr/>
          <a:lstStyle/>
          <a:p>
            <a:pPr>
              <a:spcBef>
                <a:spcPts val="1417"/>
              </a:spcBef>
            </a:pPr>
            <a:r>
              <a:rPr lang="en-US" sz="3600" dirty="0" smtClean="0"/>
              <a:t>238 </a:t>
            </a:r>
            <a:r>
              <a:rPr lang="en-US" sz="3600" dirty="0"/>
              <a:t>miles, 383 km of EV range</a:t>
            </a:r>
          </a:p>
          <a:p>
            <a:pPr>
              <a:spcBef>
                <a:spcPts val="1417"/>
              </a:spcBef>
            </a:pPr>
            <a:r>
              <a:rPr lang="en-US" sz="3600" dirty="0"/>
              <a:t>MSRP: </a:t>
            </a:r>
            <a:r>
              <a:rPr lang="en-US" sz="3600" dirty="0" smtClean="0"/>
              <a:t>$37,495</a:t>
            </a:r>
          </a:p>
          <a:p>
            <a:pPr lvl="1">
              <a:spcBef>
                <a:spcPts val="1417"/>
              </a:spcBef>
            </a:pPr>
            <a:r>
              <a:rPr lang="en-US" sz="3016" dirty="0" smtClean="0"/>
              <a:t>$29,995 after the </a:t>
            </a:r>
            <a:r>
              <a:rPr lang="en-US" sz="3016" dirty="0"/>
              <a:t>federal tax credit </a:t>
            </a:r>
            <a:r>
              <a:rPr lang="en-US" sz="3016" dirty="0" smtClean="0"/>
              <a:t> </a:t>
            </a:r>
            <a:endParaRPr lang="en-US" sz="3016" dirty="0"/>
          </a:p>
          <a:p>
            <a:pPr>
              <a:spcBef>
                <a:spcPts val="1417"/>
              </a:spcBef>
            </a:pPr>
            <a:r>
              <a:rPr lang="en-US" sz="3600" dirty="0" smtClean="0"/>
              <a:t>0 </a:t>
            </a:r>
            <a:r>
              <a:rPr lang="en-US" sz="3600" dirty="0"/>
              <a:t>to 60 mph in less than 7 </a:t>
            </a:r>
            <a:r>
              <a:rPr lang="en-US" sz="3600" dirty="0" smtClean="0"/>
              <a:t>seconds</a:t>
            </a:r>
            <a:endParaRPr lang="en-US" sz="3600" dirty="0"/>
          </a:p>
        </p:txBody>
      </p:sp>
      <p:sp>
        <p:nvSpPr>
          <p:cNvPr id="2" name="Title 1"/>
          <p:cNvSpPr>
            <a:spLocks noGrp="1"/>
          </p:cNvSpPr>
          <p:nvPr>
            <p:ph type="title"/>
          </p:nvPr>
        </p:nvSpPr>
        <p:spPr/>
        <p:txBody>
          <a:bodyPr/>
          <a:lstStyle/>
          <a:p>
            <a:r>
              <a:rPr lang="en-US" dirty="0" smtClean="0"/>
              <a:t>2017 Chevrolet BOLT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866462"/>
            <a:ext cx="7164112" cy="4031006"/>
          </a:xfrm>
          <a:prstGeom prst="rect">
            <a:avLst/>
          </a:prstGeom>
        </p:spPr>
      </p:pic>
    </p:spTree>
    <p:extLst>
      <p:ext uri="{BB962C8B-B14F-4D97-AF65-F5344CB8AC3E}">
        <p14:creationId xmlns:p14="http://schemas.microsoft.com/office/powerpoint/2010/main" val="8983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154" name="Straight Arrow Connector 2"/>
          <p:cNvCxnSpPr>
            <a:cxnSpLocks noChangeShapeType="1"/>
          </p:cNvCxnSpPr>
          <p:nvPr/>
        </p:nvCxnSpPr>
        <p:spPr bwMode="auto">
          <a:xfrm rot="5400000" flipH="1" flipV="1">
            <a:off x="1766094" y="4369594"/>
            <a:ext cx="2971800" cy="1588"/>
          </a:xfrm>
          <a:prstGeom prst="straightConnector1">
            <a:avLst/>
          </a:prstGeom>
          <a:noFill/>
          <a:ln w="19050" algn="ctr">
            <a:solidFill>
              <a:schemeClr val="tx1"/>
            </a:solidFill>
            <a:round/>
            <a:headEnd type="none" w="sm" len="sm"/>
            <a:tailEnd type="arrow" w="med" len="med"/>
          </a:ln>
        </p:spPr>
      </p:cxnSp>
      <p:cxnSp>
        <p:nvCxnSpPr>
          <p:cNvPr id="49155" name="Straight Arrow Connector 3"/>
          <p:cNvCxnSpPr>
            <a:cxnSpLocks noChangeShapeType="1"/>
          </p:cNvCxnSpPr>
          <p:nvPr/>
        </p:nvCxnSpPr>
        <p:spPr bwMode="auto">
          <a:xfrm>
            <a:off x="3252788" y="5856289"/>
            <a:ext cx="4953000" cy="1587"/>
          </a:xfrm>
          <a:prstGeom prst="straightConnector1">
            <a:avLst/>
          </a:prstGeom>
          <a:noFill/>
          <a:ln w="19050" algn="ctr">
            <a:solidFill>
              <a:schemeClr val="tx1"/>
            </a:solidFill>
            <a:round/>
            <a:headEnd type="none" w="sm" len="sm"/>
            <a:tailEnd type="arrow" w="med" len="med"/>
          </a:ln>
        </p:spPr>
      </p:cxnSp>
      <p:sp>
        <p:nvSpPr>
          <p:cNvPr id="6" name="Freeform 5"/>
          <p:cNvSpPr/>
          <p:nvPr/>
        </p:nvSpPr>
        <p:spPr bwMode="auto">
          <a:xfrm>
            <a:off x="3557588" y="3036888"/>
            <a:ext cx="4343400" cy="2209800"/>
          </a:xfrm>
          <a:custGeom>
            <a:avLst/>
            <a:gdLst>
              <a:gd name="connsiteX0" fmla="*/ 0 w 3945835"/>
              <a:gd name="connsiteY0" fmla="*/ 0 h 1262270"/>
              <a:gd name="connsiteX1" fmla="*/ 964096 w 3945835"/>
              <a:gd name="connsiteY1" fmla="*/ 1053548 h 1262270"/>
              <a:gd name="connsiteX2" fmla="*/ 3945835 w 3945835"/>
              <a:gd name="connsiteY2" fmla="*/ 1252331 h 1262270"/>
            </a:gdLst>
            <a:ahLst/>
            <a:cxnLst>
              <a:cxn ang="0">
                <a:pos x="connsiteX0" y="connsiteY0"/>
              </a:cxn>
              <a:cxn ang="0">
                <a:pos x="connsiteX1" y="connsiteY1"/>
              </a:cxn>
              <a:cxn ang="0">
                <a:pos x="connsiteX2" y="connsiteY2"/>
              </a:cxn>
            </a:cxnLst>
            <a:rect l="l" t="t" r="r" b="b"/>
            <a:pathLst>
              <a:path w="3945835" h="1262270">
                <a:moveTo>
                  <a:pt x="0" y="0"/>
                </a:moveTo>
                <a:cubicBezTo>
                  <a:pt x="153228" y="422413"/>
                  <a:pt x="306457" y="844826"/>
                  <a:pt x="964096" y="1053548"/>
                </a:cubicBezTo>
                <a:cubicBezTo>
                  <a:pt x="1621735" y="1262270"/>
                  <a:pt x="2783785" y="1257300"/>
                  <a:pt x="3945835" y="1252331"/>
                </a:cubicBezTo>
              </a:path>
            </a:pathLst>
          </a:custGeom>
          <a:noFill/>
          <a:ln w="19050" cap="flat" cmpd="sng" algn="ctr">
            <a:solidFill>
              <a:schemeClr val="accent1">
                <a:lumMod val="75000"/>
              </a:schemeClr>
            </a:solidFill>
            <a:prstDash val="solid"/>
            <a:round/>
            <a:headEnd type="none" w="sm" len="sm"/>
            <a:tailEnd type="none" w="sm" len="sm"/>
          </a:ln>
          <a:effectLst/>
        </p:spPr>
        <p:txBody>
          <a:bodyPr/>
          <a:lstStyle/>
          <a:p>
            <a:pPr>
              <a:defRPr/>
            </a:pPr>
            <a:endParaRPr lang="en-US"/>
          </a:p>
        </p:txBody>
      </p:sp>
      <p:sp>
        <p:nvSpPr>
          <p:cNvPr id="49157" name="TextBox 6"/>
          <p:cNvSpPr txBox="1">
            <a:spLocks noChangeArrowheads="1"/>
          </p:cNvSpPr>
          <p:nvPr/>
        </p:nvSpPr>
        <p:spPr bwMode="auto">
          <a:xfrm>
            <a:off x="1651000" y="3600450"/>
            <a:ext cx="1555750" cy="1200150"/>
          </a:xfrm>
          <a:prstGeom prst="rect">
            <a:avLst/>
          </a:prstGeom>
          <a:noFill/>
          <a:ln w="9525">
            <a:noFill/>
            <a:miter lim="800000"/>
            <a:headEnd/>
            <a:tailEnd/>
          </a:ln>
        </p:spPr>
        <p:txBody>
          <a:bodyPr wrap="none">
            <a:spAutoFit/>
          </a:bodyPr>
          <a:lstStyle/>
          <a:p>
            <a:r>
              <a:rPr lang="en-US" sz="2400"/>
              <a:t>Maximum</a:t>
            </a:r>
          </a:p>
          <a:p>
            <a:r>
              <a:rPr lang="en-US" sz="2400"/>
              <a:t>Stress</a:t>
            </a:r>
          </a:p>
          <a:p>
            <a:r>
              <a:rPr lang="en-US" sz="2400"/>
              <a:t>Amplitude</a:t>
            </a:r>
          </a:p>
        </p:txBody>
      </p:sp>
      <p:sp>
        <p:nvSpPr>
          <p:cNvPr id="49158" name="TextBox 7"/>
          <p:cNvSpPr txBox="1">
            <a:spLocks noChangeArrowheads="1"/>
          </p:cNvSpPr>
          <p:nvPr/>
        </p:nvSpPr>
        <p:spPr bwMode="auto">
          <a:xfrm>
            <a:off x="4016376" y="6045200"/>
            <a:ext cx="3349625" cy="584200"/>
          </a:xfrm>
          <a:prstGeom prst="rect">
            <a:avLst/>
          </a:prstGeom>
          <a:noFill/>
          <a:ln w="9525">
            <a:noFill/>
            <a:miter lim="800000"/>
            <a:headEnd/>
            <a:tailEnd/>
          </a:ln>
        </p:spPr>
        <p:txBody>
          <a:bodyPr wrap="none">
            <a:spAutoFit/>
          </a:bodyPr>
          <a:lstStyle/>
          <a:p>
            <a:r>
              <a:rPr lang="en-US" sz="3200"/>
              <a:t>Number of cycles</a:t>
            </a:r>
            <a:endParaRPr lang="en-US" sz="2400"/>
          </a:p>
        </p:txBody>
      </p:sp>
      <p:cxnSp>
        <p:nvCxnSpPr>
          <p:cNvPr id="49159" name="Straight Connector 9"/>
          <p:cNvCxnSpPr>
            <a:cxnSpLocks noChangeShapeType="1"/>
          </p:cNvCxnSpPr>
          <p:nvPr/>
        </p:nvCxnSpPr>
        <p:spPr bwMode="auto">
          <a:xfrm>
            <a:off x="3251200" y="5246689"/>
            <a:ext cx="4800600" cy="1587"/>
          </a:xfrm>
          <a:prstGeom prst="line">
            <a:avLst/>
          </a:prstGeom>
          <a:noFill/>
          <a:ln w="19050" algn="ctr">
            <a:solidFill>
              <a:schemeClr val="bg2"/>
            </a:solidFill>
            <a:prstDash val="dash"/>
            <a:round/>
            <a:headEnd type="none" w="sm" len="sm"/>
            <a:tailEnd type="none" w="sm" len="sm"/>
          </a:ln>
        </p:spPr>
      </p:cxnSp>
      <p:sp>
        <p:nvSpPr>
          <p:cNvPr id="49160" name="TextBox 12"/>
          <p:cNvSpPr txBox="1">
            <a:spLocks noChangeArrowheads="1"/>
          </p:cNvSpPr>
          <p:nvPr/>
        </p:nvSpPr>
        <p:spPr bwMode="auto">
          <a:xfrm>
            <a:off x="8299450" y="4835525"/>
            <a:ext cx="2362200" cy="831850"/>
          </a:xfrm>
          <a:prstGeom prst="rect">
            <a:avLst/>
          </a:prstGeom>
          <a:noFill/>
          <a:ln w="9525">
            <a:noFill/>
            <a:miter lim="800000"/>
            <a:headEnd/>
            <a:tailEnd/>
          </a:ln>
        </p:spPr>
        <p:txBody>
          <a:bodyPr>
            <a:spAutoFit/>
          </a:bodyPr>
          <a:lstStyle/>
          <a:p>
            <a:r>
              <a:rPr lang="en-US" sz="2400" dirty="0"/>
              <a:t>Endurance or fatigue </a:t>
            </a:r>
            <a:r>
              <a:rPr lang="en-US" sz="2400" dirty="0" smtClean="0"/>
              <a:t>limit</a:t>
            </a:r>
            <a:endParaRPr lang="en-US" sz="2400" dirty="0"/>
          </a:p>
        </p:txBody>
      </p:sp>
      <p:sp>
        <p:nvSpPr>
          <p:cNvPr id="49161" name="Left Brace 13"/>
          <p:cNvSpPr>
            <a:spLocks/>
          </p:cNvSpPr>
          <p:nvPr/>
        </p:nvSpPr>
        <p:spPr bwMode="auto">
          <a:xfrm>
            <a:off x="8128000" y="4865688"/>
            <a:ext cx="152400" cy="762000"/>
          </a:xfrm>
          <a:prstGeom prst="leftBrace">
            <a:avLst>
              <a:gd name="adj1" fmla="val 8333"/>
              <a:gd name="adj2" fmla="val 50000"/>
            </a:avLst>
          </a:prstGeom>
          <a:noFill/>
          <a:ln w="19050" algn="ctr">
            <a:solidFill>
              <a:schemeClr val="tx1"/>
            </a:solidFill>
            <a:round/>
            <a:headEnd type="none" w="sm" len="sm"/>
            <a:tailEnd type="none" w="sm" len="sm"/>
          </a:ln>
        </p:spPr>
        <p:txBody>
          <a:bodyPr/>
          <a:lstStyle/>
          <a:p>
            <a:endParaRPr lang="en-US"/>
          </a:p>
        </p:txBody>
      </p:sp>
      <p:sp>
        <p:nvSpPr>
          <p:cNvPr id="49162" name="Title 14"/>
          <p:cNvSpPr>
            <a:spLocks noGrp="1"/>
          </p:cNvSpPr>
          <p:nvPr>
            <p:ph type="title"/>
          </p:nvPr>
        </p:nvSpPr>
        <p:spPr/>
        <p:txBody>
          <a:bodyPr/>
          <a:lstStyle/>
          <a:p>
            <a:r>
              <a:rPr lang="en-US" sz="4000" dirty="0" err="1"/>
              <a:t>Wöhler</a:t>
            </a:r>
            <a:r>
              <a:rPr lang="en-US" sz="4000" dirty="0"/>
              <a:t> S-N curve </a:t>
            </a:r>
            <a:r>
              <a:rPr lang="en-US" sz="4000" b="0" i="0" dirty="0"/>
              <a:t/>
            </a:r>
            <a:br>
              <a:rPr lang="en-US" sz="4000" b="0" i="0" dirty="0"/>
            </a:br>
            <a:r>
              <a:rPr lang="en-US" sz="4000" b="0" i="0" dirty="0"/>
              <a:t>(</a:t>
            </a:r>
            <a:r>
              <a:rPr lang="en-US" b="0" i="0" dirty="0" smtClean="0"/>
              <a:t>1870…railroad axles)</a:t>
            </a:r>
            <a:endParaRPr lang="en-US" sz="4000" b="0" i="0" dirty="0"/>
          </a:p>
        </p:txBody>
      </p:sp>
      <p:cxnSp>
        <p:nvCxnSpPr>
          <p:cNvPr id="49163" name="Straight Arrow Connector 16"/>
          <p:cNvCxnSpPr>
            <a:cxnSpLocks noChangeShapeType="1"/>
          </p:cNvCxnSpPr>
          <p:nvPr/>
        </p:nvCxnSpPr>
        <p:spPr bwMode="auto">
          <a:xfrm rot="5400000" flipH="1" flipV="1">
            <a:off x="2718594" y="2015331"/>
            <a:ext cx="1066800" cy="1588"/>
          </a:xfrm>
          <a:prstGeom prst="straightConnector1">
            <a:avLst/>
          </a:prstGeom>
          <a:noFill/>
          <a:ln w="19050" algn="ctr">
            <a:solidFill>
              <a:schemeClr val="tx1"/>
            </a:solidFill>
            <a:round/>
            <a:headEnd type="arrow" w="med" len="med"/>
            <a:tailEnd type="arrow" w="med" len="med"/>
          </a:ln>
        </p:spPr>
      </p:cxnSp>
      <p:cxnSp>
        <p:nvCxnSpPr>
          <p:cNvPr id="49164" name="Straight Arrow Connector 17"/>
          <p:cNvCxnSpPr>
            <a:cxnSpLocks noChangeShapeType="1"/>
          </p:cNvCxnSpPr>
          <p:nvPr/>
        </p:nvCxnSpPr>
        <p:spPr bwMode="auto">
          <a:xfrm>
            <a:off x="3252788" y="2009775"/>
            <a:ext cx="4953000" cy="1588"/>
          </a:xfrm>
          <a:prstGeom prst="straightConnector1">
            <a:avLst/>
          </a:prstGeom>
          <a:noFill/>
          <a:ln w="19050" algn="ctr">
            <a:solidFill>
              <a:schemeClr val="tx1"/>
            </a:solidFill>
            <a:round/>
            <a:headEnd type="none" w="sm" len="sm"/>
            <a:tailEnd type="arrow" w="med" len="med"/>
          </a:ln>
        </p:spPr>
      </p:cxnSp>
      <p:sp>
        <p:nvSpPr>
          <p:cNvPr id="49165" name="TextBox 19"/>
          <p:cNvSpPr txBox="1">
            <a:spLocks noChangeArrowheads="1"/>
          </p:cNvSpPr>
          <p:nvPr/>
        </p:nvSpPr>
        <p:spPr bwMode="auto">
          <a:xfrm>
            <a:off x="1600200" y="1676400"/>
            <a:ext cx="1346200" cy="584200"/>
          </a:xfrm>
          <a:prstGeom prst="rect">
            <a:avLst/>
          </a:prstGeom>
          <a:noFill/>
          <a:ln w="9525">
            <a:noFill/>
            <a:miter lim="800000"/>
            <a:headEnd/>
            <a:tailEnd/>
          </a:ln>
        </p:spPr>
        <p:txBody>
          <a:bodyPr wrap="none">
            <a:spAutoFit/>
          </a:bodyPr>
          <a:lstStyle/>
          <a:p>
            <a:r>
              <a:rPr lang="en-US" sz="3200"/>
              <a:t>Stress</a:t>
            </a:r>
          </a:p>
        </p:txBody>
      </p:sp>
      <p:sp>
        <p:nvSpPr>
          <p:cNvPr id="49166" name="TextBox 20"/>
          <p:cNvSpPr txBox="1">
            <a:spLocks noChangeArrowheads="1"/>
          </p:cNvSpPr>
          <p:nvPr/>
        </p:nvSpPr>
        <p:spPr bwMode="auto">
          <a:xfrm>
            <a:off x="5156200" y="2438400"/>
            <a:ext cx="1081088" cy="584200"/>
          </a:xfrm>
          <a:prstGeom prst="rect">
            <a:avLst/>
          </a:prstGeom>
          <a:noFill/>
          <a:ln w="9525">
            <a:noFill/>
            <a:miter lim="800000"/>
            <a:headEnd/>
            <a:tailEnd/>
          </a:ln>
        </p:spPr>
        <p:txBody>
          <a:bodyPr wrap="none">
            <a:spAutoFit/>
          </a:bodyPr>
          <a:lstStyle/>
          <a:p>
            <a:r>
              <a:rPr lang="en-US" sz="3200"/>
              <a:t>Time</a:t>
            </a:r>
            <a:endParaRPr lang="en-US" sz="2400"/>
          </a:p>
        </p:txBody>
      </p:sp>
      <p:cxnSp>
        <p:nvCxnSpPr>
          <p:cNvPr id="29" name="Curved Connector 28"/>
          <p:cNvCxnSpPr/>
          <p:nvPr/>
        </p:nvCxnSpPr>
        <p:spPr bwMode="auto">
          <a:xfrm>
            <a:off x="3251200" y="1828800"/>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p:spPr>
      </p:cxnSp>
      <p:cxnSp>
        <p:nvCxnSpPr>
          <p:cNvPr id="31" name="Curved Connector 30"/>
          <p:cNvCxnSpPr/>
          <p:nvPr/>
        </p:nvCxnSpPr>
        <p:spPr bwMode="auto">
          <a:xfrm flipV="1">
            <a:off x="3719318" y="1828800"/>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a:scene3d>
            <a:camera prst="orthographicFront">
              <a:rot lat="0" lon="0" rev="0"/>
            </a:camera>
            <a:lightRig rig="threePt" dir="t"/>
          </a:scene3d>
        </p:spPr>
      </p:cxnSp>
      <p:cxnSp>
        <p:nvCxnSpPr>
          <p:cNvPr id="32" name="Curved Connector 31"/>
          <p:cNvCxnSpPr/>
          <p:nvPr/>
        </p:nvCxnSpPr>
        <p:spPr bwMode="auto">
          <a:xfrm>
            <a:off x="4165600" y="1819275"/>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p:spPr>
      </p:cxnSp>
      <p:cxnSp>
        <p:nvCxnSpPr>
          <p:cNvPr id="33" name="Curved Connector 32"/>
          <p:cNvCxnSpPr/>
          <p:nvPr/>
        </p:nvCxnSpPr>
        <p:spPr bwMode="auto">
          <a:xfrm flipV="1">
            <a:off x="4638000" y="1828800"/>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a:scene3d>
            <a:camera prst="orthographicFront">
              <a:rot lat="0" lon="0" rev="0"/>
            </a:camera>
            <a:lightRig rig="threePt" dir="t"/>
          </a:scene3d>
        </p:spPr>
      </p:cxnSp>
      <p:cxnSp>
        <p:nvCxnSpPr>
          <p:cNvPr id="34" name="Curved Connector 33"/>
          <p:cNvCxnSpPr/>
          <p:nvPr/>
        </p:nvCxnSpPr>
        <p:spPr bwMode="auto">
          <a:xfrm>
            <a:off x="5091113" y="1819275"/>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p:spPr>
      </p:cxnSp>
      <p:cxnSp>
        <p:nvCxnSpPr>
          <p:cNvPr id="35" name="Curved Connector 34"/>
          <p:cNvCxnSpPr/>
          <p:nvPr/>
        </p:nvCxnSpPr>
        <p:spPr bwMode="auto">
          <a:xfrm flipV="1">
            <a:off x="5558392" y="1828800"/>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a:scene3d>
            <a:camera prst="orthographicFront">
              <a:rot lat="0" lon="0" rev="0"/>
            </a:camera>
            <a:lightRig rig="threePt" dir="t"/>
          </a:scene3d>
        </p:spPr>
      </p:cxnSp>
      <p:cxnSp>
        <p:nvCxnSpPr>
          <p:cNvPr id="36" name="Curved Connector 35"/>
          <p:cNvCxnSpPr/>
          <p:nvPr/>
        </p:nvCxnSpPr>
        <p:spPr bwMode="auto">
          <a:xfrm>
            <a:off x="6005513" y="1819275"/>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none" w="sm" len="sm"/>
          </a:ln>
          <a:effectLst/>
        </p:spPr>
      </p:cxnSp>
      <p:cxnSp>
        <p:nvCxnSpPr>
          <p:cNvPr id="37" name="Curved Connector 36"/>
          <p:cNvCxnSpPr/>
          <p:nvPr/>
        </p:nvCxnSpPr>
        <p:spPr bwMode="auto">
          <a:xfrm flipV="1">
            <a:off x="6477074" y="1828800"/>
            <a:ext cx="457200" cy="381000"/>
          </a:xfrm>
          <a:prstGeom prst="curvedConnector3">
            <a:avLst>
              <a:gd name="adj1" fmla="val 50000"/>
            </a:avLst>
          </a:prstGeom>
          <a:noFill/>
          <a:ln w="19050" cap="flat" cmpd="sng" algn="ctr">
            <a:solidFill>
              <a:schemeClr val="accent1">
                <a:lumMod val="75000"/>
              </a:schemeClr>
            </a:solidFill>
            <a:prstDash val="solid"/>
            <a:round/>
            <a:headEnd type="none" w="sm" len="sm"/>
            <a:tailEnd type="arrow" w="med" len="med"/>
          </a:ln>
          <a:effectLst/>
          <a:scene3d>
            <a:camera prst="orthographicFront">
              <a:rot lat="0" lon="0" rev="0"/>
            </a:camera>
            <a:lightRig rig="threePt" dir="t"/>
          </a:scene3d>
        </p:spPr>
      </p:cxnSp>
      <p:sp>
        <p:nvSpPr>
          <p:cNvPr id="39" name="TextBox 38"/>
          <p:cNvSpPr txBox="1"/>
          <p:nvPr/>
        </p:nvSpPr>
        <p:spPr>
          <a:xfrm>
            <a:off x="7239000" y="2133601"/>
            <a:ext cx="3200400" cy="1477963"/>
          </a:xfrm>
          <a:prstGeom prst="rect">
            <a:avLst/>
          </a:prstGeom>
          <a:noFill/>
          <a:ln>
            <a:solidFill>
              <a:schemeClr val="accent1">
                <a:lumMod val="75000"/>
              </a:schemeClr>
            </a:solidFill>
          </a:ln>
        </p:spPr>
        <p:txBody>
          <a:bodyPr>
            <a:spAutoFit/>
          </a:bodyPr>
          <a:lstStyle/>
          <a:p>
            <a:pPr>
              <a:defRPr/>
            </a:pPr>
            <a:r>
              <a:rPr lang="en-US" sz="1800" b="1" dirty="0"/>
              <a:t>Ultimate goal: </a:t>
            </a:r>
            <a:r>
              <a:rPr lang="en-US" sz="1800" dirty="0"/>
              <a:t>Determine the endurance limit (cycle life) for insertion electrodes by comprehending the </a:t>
            </a:r>
            <a:r>
              <a:rPr lang="en-US" sz="1800" dirty="0">
                <a:solidFill>
                  <a:srgbClr val="0000FF"/>
                </a:solidFill>
              </a:rPr>
              <a:t>periodic stress</a:t>
            </a:r>
          </a:p>
        </p:txBody>
      </p:sp>
    </p:spTree>
    <p:extLst>
      <p:ext uri="{BB962C8B-B14F-4D97-AF65-F5344CB8AC3E}">
        <p14:creationId xmlns:p14="http://schemas.microsoft.com/office/powerpoint/2010/main" val="4269629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1524000" y="0"/>
            <a:ext cx="5638800" cy="6858000"/>
          </a:xfrm>
          <a:prstGeom prst="rect">
            <a:avLst/>
          </a:prstGeom>
          <a:noFill/>
          <a:ln w="9525">
            <a:noFill/>
            <a:miter lim="800000"/>
            <a:headEnd/>
            <a:tailEnd/>
          </a:ln>
        </p:spPr>
      </p:pic>
      <p:sp>
        <p:nvSpPr>
          <p:cNvPr id="6" name="Content Placeholder 5"/>
          <p:cNvSpPr>
            <a:spLocks noGrp="1"/>
          </p:cNvSpPr>
          <p:nvPr>
            <p:ph idx="1"/>
          </p:nvPr>
        </p:nvSpPr>
        <p:spPr>
          <a:xfrm>
            <a:off x="7170868" y="152400"/>
            <a:ext cx="4876800" cy="3581400"/>
          </a:xfrm>
          <a:solidFill>
            <a:schemeClr val="bg1"/>
          </a:solidFill>
        </p:spPr>
        <p:txBody>
          <a:bodyPr/>
          <a:lstStyle/>
          <a:p>
            <a:r>
              <a:rPr lang="en-US" sz="2800" b="0" dirty="0"/>
              <a:t>Direct analogy to the lower cycle-life fatigue…stress amplitude is replaced by </a:t>
            </a:r>
            <a:r>
              <a:rPr lang="en-US" sz="2800" b="0" dirty="0">
                <a:latin typeface="Symbol" pitchFamily="18" charset="2"/>
              </a:rPr>
              <a:t>D</a:t>
            </a:r>
            <a:r>
              <a:rPr lang="en-US" sz="2800" b="0" dirty="0"/>
              <a:t>SOC</a:t>
            </a:r>
            <a:endParaRPr lang="en-US" sz="2400" dirty="0"/>
          </a:p>
          <a:p>
            <a:r>
              <a:rPr lang="en-US" sz="2800" b="0" dirty="0"/>
              <a:t>Model result: </a:t>
            </a:r>
            <a:r>
              <a:rPr lang="en-US" sz="2800" b="0" dirty="0">
                <a:solidFill>
                  <a:srgbClr val="0000FF"/>
                </a:solidFill>
              </a:rPr>
              <a:t>maximum stress </a:t>
            </a:r>
            <a:r>
              <a:rPr lang="en-US" sz="2800" b="0" u="sng" dirty="0">
                <a:solidFill>
                  <a:srgbClr val="0000FF"/>
                </a:solidFill>
              </a:rPr>
              <a:t>is</a:t>
            </a:r>
            <a:r>
              <a:rPr lang="en-US" sz="2800" b="0" dirty="0">
                <a:solidFill>
                  <a:srgbClr val="0000FF"/>
                </a:solidFill>
              </a:rPr>
              <a:t> proportional to the maximum difference in </a:t>
            </a:r>
            <a:r>
              <a:rPr lang="en-US" sz="2800" b="0" dirty="0" smtClean="0">
                <a:solidFill>
                  <a:srgbClr val="0000FF"/>
                </a:solidFill>
              </a:rPr>
              <a:t>SOC (state of charge), </a:t>
            </a:r>
            <a:r>
              <a:rPr lang="en-US" sz="2800" b="0" dirty="0">
                <a:solidFill>
                  <a:srgbClr val="0000FF"/>
                </a:solidFill>
              </a:rPr>
              <a:t>or </a:t>
            </a:r>
            <a:r>
              <a:rPr lang="en-US" sz="2800" b="0" dirty="0" err="1" smtClean="0">
                <a:solidFill>
                  <a:srgbClr val="0000FF"/>
                </a:solidFill>
                <a:latin typeface="Symbol" pitchFamily="18" charset="2"/>
              </a:rPr>
              <a:t>D</a:t>
            </a:r>
            <a:r>
              <a:rPr lang="en-US" sz="2800" b="0" dirty="0" err="1" smtClean="0">
                <a:solidFill>
                  <a:srgbClr val="0000FF"/>
                </a:solidFill>
              </a:rPr>
              <a:t>SOC</a:t>
            </a:r>
            <a:endParaRPr lang="en-US" sz="2800" b="0" dirty="0">
              <a:solidFill>
                <a:srgbClr val="0000FF"/>
              </a:solidFill>
            </a:endParaRPr>
          </a:p>
        </p:txBody>
      </p:sp>
      <p:sp>
        <p:nvSpPr>
          <p:cNvPr id="2" name="Rectangle 1"/>
          <p:cNvSpPr/>
          <p:nvPr/>
        </p:nvSpPr>
        <p:spPr>
          <a:xfrm>
            <a:off x="7467600" y="3962400"/>
            <a:ext cx="4419600" cy="2246769"/>
          </a:xfrm>
          <a:prstGeom prst="rect">
            <a:avLst/>
          </a:prstGeom>
        </p:spPr>
        <p:txBody>
          <a:bodyPr wrap="square">
            <a:spAutoFit/>
          </a:bodyPr>
          <a:lstStyle/>
          <a:p>
            <a:r>
              <a:rPr lang="en-US" sz="2000" dirty="0">
                <a:latin typeface="+mn-lt"/>
                <a:ea typeface="Times New Roman" panose="02020603050405020304" pitchFamily="18" charset="0"/>
              </a:rPr>
              <a:t>M. W. Verbrugge and Y-T. Cheng, “Stress and Strain-Energy Distributions within Diffusion-Controlled Insertion-Electrode Particles Subjected to Periodic Potential Excitations,” </a:t>
            </a:r>
            <a:endParaRPr lang="en-US" sz="2000" dirty="0" smtClean="0">
              <a:latin typeface="+mn-lt"/>
              <a:ea typeface="Times New Roman" panose="02020603050405020304" pitchFamily="18" charset="0"/>
            </a:endParaRPr>
          </a:p>
          <a:p>
            <a:r>
              <a:rPr lang="en-US" sz="2000" i="1" dirty="0" smtClean="0">
                <a:latin typeface="+mn-lt"/>
                <a:ea typeface="Times New Roman" panose="02020603050405020304" pitchFamily="18" charset="0"/>
              </a:rPr>
              <a:t>J</a:t>
            </a:r>
            <a:r>
              <a:rPr lang="en-US" sz="2000" i="1" dirty="0">
                <a:latin typeface="+mn-lt"/>
                <a:ea typeface="Times New Roman" panose="02020603050405020304" pitchFamily="18" charset="0"/>
              </a:rPr>
              <a:t>. </a:t>
            </a:r>
            <a:r>
              <a:rPr lang="en-US" sz="2000" i="1" dirty="0" err="1">
                <a:latin typeface="+mn-lt"/>
                <a:ea typeface="Times New Roman" panose="02020603050405020304" pitchFamily="18" charset="0"/>
              </a:rPr>
              <a:t>Electrochem</a:t>
            </a:r>
            <a:r>
              <a:rPr lang="en-US" sz="2000" i="1" dirty="0">
                <a:latin typeface="+mn-lt"/>
                <a:ea typeface="Times New Roman" panose="02020603050405020304" pitchFamily="18" charset="0"/>
              </a:rPr>
              <a:t>. Soc.</a:t>
            </a:r>
            <a:r>
              <a:rPr lang="en-US" sz="2000" dirty="0">
                <a:latin typeface="+mn-lt"/>
                <a:ea typeface="Times New Roman" panose="02020603050405020304" pitchFamily="18" charset="0"/>
              </a:rPr>
              <a:t>, </a:t>
            </a:r>
            <a:r>
              <a:rPr lang="en-US" sz="2000" dirty="0" smtClean="0">
                <a:latin typeface="+mn-lt"/>
                <a:ea typeface="Times New Roman" panose="02020603050405020304" pitchFamily="18" charset="0"/>
              </a:rPr>
              <a:t>156(2009)A927</a:t>
            </a:r>
            <a:endParaRPr lang="en-US" sz="2000" dirty="0">
              <a:latin typeface="+mn-lt"/>
            </a:endParaRPr>
          </a:p>
        </p:txBody>
      </p:sp>
    </p:spTree>
    <p:extLst>
      <p:ext uri="{BB962C8B-B14F-4D97-AF65-F5344CB8AC3E}">
        <p14:creationId xmlns:p14="http://schemas.microsoft.com/office/powerpoint/2010/main" val="1774137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8437072" y="2344190"/>
            <a:ext cx="76200" cy="76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1116772" y="2344190"/>
            <a:ext cx="76200" cy="7620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Content Placeholder 5"/>
          <p:cNvSpPr txBox="1">
            <a:spLocks/>
          </p:cNvSpPr>
          <p:nvPr/>
        </p:nvSpPr>
        <p:spPr>
          <a:xfrm>
            <a:off x="520700" y="1173480"/>
            <a:ext cx="3657600" cy="609600"/>
          </a:xfrm>
          <a:prstGeom prst="rect">
            <a:avLst/>
          </a:prstGeom>
        </p:spPr>
        <p:txBody>
          <a:bodyPr/>
          <a:lstStyle/>
          <a:p>
            <a:pPr marL="285750" indent="-285750">
              <a:lnSpc>
                <a:spcPct val="88000"/>
              </a:lnSpc>
              <a:spcBef>
                <a:spcPct val="50000"/>
              </a:spcBef>
              <a:buFont typeface="Wingdings" pitchFamily="2" charset="2"/>
              <a:buChar char="q"/>
              <a:defRPr/>
            </a:pPr>
            <a:r>
              <a:rPr lang="en-US" sz="1600" kern="0" dirty="0">
                <a:latin typeface="+mn-lt"/>
              </a:rPr>
              <a:t>Phenomenological stress-strain relations (cf. thermoelasticity)</a:t>
            </a:r>
          </a:p>
        </p:txBody>
      </p:sp>
      <p:pic>
        <p:nvPicPr>
          <p:cNvPr id="236546" name="Picture 2"/>
          <p:cNvPicPr>
            <a:picLocks noChangeAspect="1" noChangeArrowheads="1"/>
          </p:cNvPicPr>
          <p:nvPr/>
        </p:nvPicPr>
        <p:blipFill>
          <a:blip r:embed="rId3"/>
          <a:srcRect/>
          <a:stretch>
            <a:fillRect/>
          </a:stretch>
        </p:blipFill>
        <p:spPr bwMode="auto">
          <a:xfrm>
            <a:off x="831364" y="3764280"/>
            <a:ext cx="2127737" cy="685800"/>
          </a:xfrm>
          <a:prstGeom prst="rect">
            <a:avLst/>
          </a:prstGeom>
          <a:noFill/>
          <a:ln w="9525">
            <a:noFill/>
            <a:miter lim="800000"/>
            <a:headEnd/>
            <a:tailEnd/>
          </a:ln>
          <a:effectLst/>
        </p:spPr>
      </p:pic>
      <p:pic>
        <p:nvPicPr>
          <p:cNvPr id="236547" name="Picture 3"/>
          <p:cNvPicPr>
            <a:picLocks noChangeAspect="1" noChangeArrowheads="1"/>
          </p:cNvPicPr>
          <p:nvPr/>
        </p:nvPicPr>
        <p:blipFill>
          <a:blip r:embed="rId4"/>
          <a:srcRect/>
          <a:stretch>
            <a:fillRect/>
          </a:stretch>
        </p:blipFill>
        <p:spPr bwMode="auto">
          <a:xfrm>
            <a:off x="825498" y="1706880"/>
            <a:ext cx="3429002" cy="1447800"/>
          </a:xfrm>
          <a:prstGeom prst="rect">
            <a:avLst/>
          </a:prstGeom>
          <a:noFill/>
          <a:ln w="9525">
            <a:noFill/>
            <a:miter lim="800000"/>
            <a:headEnd/>
            <a:tailEnd/>
          </a:ln>
          <a:effectLst/>
        </p:spPr>
      </p:pic>
      <p:sp>
        <p:nvSpPr>
          <p:cNvPr id="12" name="Content Placeholder 5"/>
          <p:cNvSpPr txBox="1">
            <a:spLocks/>
          </p:cNvSpPr>
          <p:nvPr/>
        </p:nvSpPr>
        <p:spPr>
          <a:xfrm>
            <a:off x="520700" y="3383280"/>
            <a:ext cx="3657600" cy="381000"/>
          </a:xfrm>
          <a:prstGeom prst="rect">
            <a:avLst/>
          </a:prstGeom>
        </p:spPr>
        <p:txBody>
          <a:bodyPr/>
          <a:lstStyle/>
          <a:p>
            <a:pPr marL="285750" indent="-285750">
              <a:lnSpc>
                <a:spcPct val="88000"/>
              </a:lnSpc>
              <a:spcBef>
                <a:spcPct val="50000"/>
              </a:spcBef>
              <a:buFont typeface="Wingdings" pitchFamily="2" charset="2"/>
              <a:buChar char="q"/>
            </a:pPr>
            <a:r>
              <a:rPr lang="en-US" sz="1600" kern="0" dirty="0">
                <a:latin typeface="+mn-lt"/>
              </a:rPr>
              <a:t>Mechanical equilibrium</a:t>
            </a:r>
          </a:p>
        </p:txBody>
      </p:sp>
      <p:sp>
        <p:nvSpPr>
          <p:cNvPr id="13" name="Content Placeholder 5"/>
          <p:cNvSpPr txBox="1">
            <a:spLocks/>
          </p:cNvSpPr>
          <p:nvPr/>
        </p:nvSpPr>
        <p:spPr>
          <a:xfrm>
            <a:off x="520700" y="4602480"/>
            <a:ext cx="4114800" cy="2286000"/>
          </a:xfrm>
          <a:prstGeom prst="rect">
            <a:avLst/>
          </a:prstGeom>
        </p:spPr>
        <p:txBody>
          <a:bodyPr/>
          <a:lstStyle/>
          <a:p>
            <a:pPr marL="285750" indent="-285750">
              <a:lnSpc>
                <a:spcPct val="88000"/>
              </a:lnSpc>
              <a:spcBef>
                <a:spcPct val="50000"/>
              </a:spcBef>
              <a:buFont typeface="Wingdings" pitchFamily="2" charset="2"/>
              <a:buChar char="q"/>
            </a:pPr>
            <a:r>
              <a:rPr lang="en-US" sz="1600" kern="0" dirty="0">
                <a:latin typeface="+mn-lt"/>
              </a:rPr>
              <a:t>Boundary conditions</a:t>
            </a:r>
          </a:p>
          <a:p>
            <a:pPr marL="742950" lvl="1" indent="-285750">
              <a:lnSpc>
                <a:spcPct val="88000"/>
              </a:lnSpc>
              <a:spcBef>
                <a:spcPct val="50000"/>
              </a:spcBef>
              <a:buFont typeface="Wingdings" pitchFamily="2" charset="2"/>
              <a:buChar char="§"/>
            </a:pPr>
            <a:r>
              <a:rPr lang="en-US" sz="1600" kern="0" dirty="0">
                <a:latin typeface="+mn-lt"/>
              </a:rPr>
              <a:t>Finite stresses at particle center</a:t>
            </a:r>
          </a:p>
          <a:p>
            <a:pPr marL="742950" lvl="1" indent="-285750">
              <a:lnSpc>
                <a:spcPct val="88000"/>
              </a:lnSpc>
              <a:spcBef>
                <a:spcPct val="50000"/>
              </a:spcBef>
              <a:buFont typeface="Wingdings" pitchFamily="2" charset="2"/>
              <a:buChar char="§"/>
            </a:pPr>
            <a:r>
              <a:rPr lang="en-US" sz="1600" kern="0" dirty="0">
                <a:latin typeface="+mn-lt"/>
              </a:rPr>
              <a:t>Surface</a:t>
            </a:r>
          </a:p>
          <a:p>
            <a:pPr marL="742950" lvl="1" indent="-285750">
              <a:lnSpc>
                <a:spcPct val="88000"/>
              </a:lnSpc>
              <a:spcBef>
                <a:spcPct val="50000"/>
              </a:spcBef>
              <a:buFont typeface="Wingdings" pitchFamily="2" charset="2"/>
              <a:buChar char="§"/>
            </a:pPr>
            <a:endParaRPr lang="en-US" sz="1600" kern="0" dirty="0">
              <a:latin typeface="+mn-lt"/>
            </a:endParaRPr>
          </a:p>
          <a:p>
            <a:pPr marL="742950" lvl="1" indent="-285750">
              <a:lnSpc>
                <a:spcPct val="88000"/>
              </a:lnSpc>
              <a:spcBef>
                <a:spcPct val="50000"/>
              </a:spcBef>
              <a:buFont typeface="Wingdings" pitchFamily="2" charset="2"/>
              <a:buChar char="§"/>
            </a:pPr>
            <a:endParaRPr lang="en-US" sz="1600" kern="0" dirty="0">
              <a:latin typeface="+mn-lt"/>
            </a:endParaRPr>
          </a:p>
          <a:p>
            <a:pPr marL="1200150" lvl="2" indent="-285750">
              <a:lnSpc>
                <a:spcPct val="88000"/>
              </a:lnSpc>
              <a:spcBef>
                <a:spcPct val="50000"/>
              </a:spcBef>
              <a:buFont typeface="Arial" pitchFamily="34" charset="0"/>
              <a:buChar char="•"/>
            </a:pPr>
            <a:r>
              <a:rPr lang="en-US" sz="1600" kern="0" dirty="0">
                <a:latin typeface="+mn-lt"/>
              </a:rPr>
              <a:t>surface tension and surface modulus  </a:t>
            </a:r>
          </a:p>
        </p:txBody>
      </p:sp>
      <p:sp>
        <p:nvSpPr>
          <p:cNvPr id="15" name="Content Placeholder 5"/>
          <p:cNvSpPr txBox="1">
            <a:spLocks/>
          </p:cNvSpPr>
          <p:nvPr/>
        </p:nvSpPr>
        <p:spPr>
          <a:xfrm>
            <a:off x="7541722" y="1124990"/>
            <a:ext cx="3657600" cy="609600"/>
          </a:xfrm>
          <a:prstGeom prst="rect">
            <a:avLst/>
          </a:prstGeom>
        </p:spPr>
        <p:txBody>
          <a:bodyPr/>
          <a:lstStyle/>
          <a:p>
            <a:pPr marL="285750" indent="-285750">
              <a:lnSpc>
                <a:spcPct val="88000"/>
              </a:lnSpc>
              <a:spcBef>
                <a:spcPct val="50000"/>
              </a:spcBef>
              <a:buFont typeface="Wingdings" pitchFamily="2" charset="2"/>
              <a:buChar char="q"/>
              <a:defRPr/>
            </a:pPr>
            <a:r>
              <a:rPr lang="en-US" sz="1600" kern="0" dirty="0">
                <a:latin typeface="+mn-lt"/>
              </a:rPr>
              <a:t>Phenomenological guest lithium (intercalate) diffusion</a:t>
            </a:r>
          </a:p>
        </p:txBody>
      </p:sp>
      <p:sp>
        <p:nvSpPr>
          <p:cNvPr id="236550" name="Rectangle 6"/>
          <p:cNvSpPr>
            <a:spLocks noChangeArrowheads="1"/>
          </p:cNvSpPr>
          <p:nvPr/>
        </p:nvSpPr>
        <p:spPr bwMode="auto">
          <a:xfrm>
            <a:off x="1524001" y="-138499"/>
            <a:ext cx="18473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6552" name="Rectangle 8"/>
          <p:cNvSpPr>
            <a:spLocks noChangeArrowheads="1"/>
          </p:cNvSpPr>
          <p:nvPr/>
        </p:nvSpPr>
        <p:spPr bwMode="auto">
          <a:xfrm>
            <a:off x="1524001" y="-138499"/>
            <a:ext cx="18473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6555" name="Rectangle 11"/>
          <p:cNvSpPr>
            <a:spLocks noChangeArrowheads="1"/>
          </p:cNvSpPr>
          <p:nvPr/>
        </p:nvSpPr>
        <p:spPr bwMode="auto">
          <a:xfrm>
            <a:off x="1524001" y="-138499"/>
            <a:ext cx="18473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7" name="Rounded Rectangle 26"/>
          <p:cNvSpPr/>
          <p:nvPr/>
        </p:nvSpPr>
        <p:spPr bwMode="auto">
          <a:xfrm>
            <a:off x="8453401" y="36913"/>
            <a:ext cx="3583478" cy="1034744"/>
          </a:xfrm>
          <a:prstGeom prst="roundRect">
            <a:avLst/>
          </a:prstGeom>
          <a:noFill/>
          <a:ln w="12700" cap="flat" cmpd="sng" algn="ctr">
            <a:solidFill>
              <a:srgbClr val="00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r>
              <a:rPr lang="en-US" sz="1800" dirty="0">
                <a:solidFill>
                  <a:srgbClr val="0000FF"/>
                </a:solidFill>
              </a:rPr>
              <a:t>Single Particle Model…particle diffusion resistance </a:t>
            </a:r>
            <a:r>
              <a:rPr lang="en-US" sz="1800" dirty="0" smtClean="0">
                <a:solidFill>
                  <a:srgbClr val="0000FF"/>
                </a:solidFill>
              </a:rPr>
              <a:t>dominates, yielding “worst case” stress</a:t>
            </a:r>
            <a:endParaRPr lang="en-US" sz="1800" dirty="0">
              <a:solidFill>
                <a:srgbClr val="0000FF"/>
              </a:solidFill>
            </a:endParaRPr>
          </a:p>
        </p:txBody>
      </p:sp>
      <p:pic>
        <p:nvPicPr>
          <p:cNvPr id="30" name="Picture 7"/>
          <p:cNvPicPr>
            <a:picLocks noChangeAspect="1" noChangeArrowheads="1"/>
          </p:cNvPicPr>
          <p:nvPr/>
        </p:nvPicPr>
        <p:blipFill>
          <a:blip r:embed="rId5"/>
          <a:srcRect/>
          <a:stretch>
            <a:fillRect/>
          </a:stretch>
        </p:blipFill>
        <p:spPr bwMode="auto">
          <a:xfrm>
            <a:off x="4414573" y="224960"/>
            <a:ext cx="3092049" cy="2652629"/>
          </a:xfrm>
          <a:prstGeom prst="rect">
            <a:avLst/>
          </a:prstGeom>
          <a:noFill/>
          <a:ln w="9525">
            <a:noFill/>
            <a:miter lim="800000"/>
            <a:headEnd/>
            <a:tailEnd/>
          </a:ln>
        </p:spPr>
      </p:pic>
      <p:sp>
        <p:nvSpPr>
          <p:cNvPr id="25" name="Title 24"/>
          <p:cNvSpPr>
            <a:spLocks noGrp="1"/>
          </p:cNvSpPr>
          <p:nvPr>
            <p:ph type="title"/>
          </p:nvPr>
        </p:nvSpPr>
        <p:spPr>
          <a:xfrm>
            <a:off x="368300" y="30480"/>
            <a:ext cx="4343400" cy="762000"/>
          </a:xfrm>
        </p:spPr>
        <p:txBody>
          <a:bodyPr/>
          <a:lstStyle/>
          <a:p>
            <a:r>
              <a:rPr lang="en-US" sz="3200" dirty="0"/>
              <a:t>Problem statement</a:t>
            </a:r>
          </a:p>
        </p:txBody>
      </p:sp>
      <p:pic>
        <p:nvPicPr>
          <p:cNvPr id="184325" name="Picture 5"/>
          <p:cNvPicPr>
            <a:picLocks noChangeAspect="1" noChangeArrowheads="1"/>
          </p:cNvPicPr>
          <p:nvPr/>
        </p:nvPicPr>
        <p:blipFill>
          <a:blip r:embed="rId6"/>
          <a:srcRect/>
          <a:stretch>
            <a:fillRect/>
          </a:stretch>
        </p:blipFill>
        <p:spPr bwMode="auto">
          <a:xfrm>
            <a:off x="1484528" y="5510836"/>
            <a:ext cx="3886200" cy="768045"/>
          </a:xfrm>
          <a:prstGeom prst="rect">
            <a:avLst/>
          </a:prstGeom>
          <a:noFill/>
          <a:ln w="9525">
            <a:noFill/>
            <a:miter lim="800000"/>
            <a:headEnd/>
            <a:tailEnd/>
          </a:ln>
          <a:effectLst/>
        </p:spPr>
      </p:pic>
      <p:sp>
        <p:nvSpPr>
          <p:cNvPr id="184327" name="Rectangle 7"/>
          <p:cNvSpPr>
            <a:spLocks noChangeArrowheads="1"/>
          </p:cNvSpPr>
          <p:nvPr/>
        </p:nvSpPr>
        <p:spPr bwMode="auto">
          <a:xfrm>
            <a:off x="1524001" y="-138499"/>
            <a:ext cx="184731"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4326" name="Object 6"/>
          <p:cNvGraphicFramePr>
            <a:graphicFrameLocks noChangeAspect="1"/>
          </p:cNvGraphicFramePr>
          <p:nvPr>
            <p:extLst>
              <p:ext uri="{D42A27DB-BD31-4B8C-83A1-F6EECF244321}">
                <p14:modId xmlns:p14="http://schemas.microsoft.com/office/powerpoint/2010/main" val="2654948431"/>
              </p:ext>
            </p:extLst>
          </p:nvPr>
        </p:nvGraphicFramePr>
        <p:xfrm>
          <a:off x="7846522" y="1886990"/>
          <a:ext cx="3733800" cy="2814145"/>
        </p:xfrm>
        <a:graphic>
          <a:graphicData uri="http://schemas.openxmlformats.org/presentationml/2006/ole">
            <mc:AlternateContent xmlns:mc="http://schemas.openxmlformats.org/markup-compatibility/2006">
              <mc:Choice xmlns:v="urn:schemas-microsoft-com:vml" Requires="v">
                <p:oleObj spid="_x0000_s11968" name="Equation" r:id="rId7" imgW="1930400" imgH="1447800" progId="Equation.3">
                  <p:embed/>
                </p:oleObj>
              </mc:Choice>
              <mc:Fallback>
                <p:oleObj name="Equation" r:id="rId7" imgW="1930400" imgH="144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6522" y="1886990"/>
                        <a:ext cx="3733800" cy="28141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Content Placeholder 5"/>
          <p:cNvSpPr txBox="1">
            <a:spLocks/>
          </p:cNvSpPr>
          <p:nvPr/>
        </p:nvSpPr>
        <p:spPr>
          <a:xfrm>
            <a:off x="7541722" y="4934990"/>
            <a:ext cx="4114800" cy="2286000"/>
          </a:xfrm>
          <a:prstGeom prst="rect">
            <a:avLst/>
          </a:prstGeom>
        </p:spPr>
        <p:txBody>
          <a:bodyPr/>
          <a:lstStyle/>
          <a:p>
            <a:pPr marL="285750" indent="-285750">
              <a:lnSpc>
                <a:spcPct val="88000"/>
              </a:lnSpc>
              <a:spcBef>
                <a:spcPct val="50000"/>
              </a:spcBef>
              <a:buFont typeface="Wingdings" pitchFamily="2" charset="2"/>
              <a:buChar char="q"/>
            </a:pPr>
            <a:r>
              <a:rPr lang="en-US" sz="1600" kern="0" dirty="0">
                <a:latin typeface="+mn-lt"/>
              </a:rPr>
              <a:t>The equation system can be solved </a:t>
            </a:r>
            <a:r>
              <a:rPr lang="en-US" sz="1600" kern="0" dirty="0" smtClean="0">
                <a:latin typeface="+mn-lt"/>
              </a:rPr>
              <a:t>analytically (uniform periodic state)</a:t>
            </a:r>
            <a:endParaRPr lang="en-US" sz="1600" kern="0" dirty="0">
              <a:latin typeface="+mn-lt"/>
            </a:endParaRPr>
          </a:p>
          <a:p>
            <a:pPr marL="742950" lvl="1" indent="-285750">
              <a:lnSpc>
                <a:spcPct val="88000"/>
              </a:lnSpc>
              <a:spcBef>
                <a:spcPct val="50000"/>
              </a:spcBef>
              <a:buFont typeface="Wingdings" pitchFamily="2" charset="2"/>
              <a:buChar char="ü"/>
            </a:pPr>
            <a:r>
              <a:rPr lang="en-US" sz="1600" kern="0" dirty="0">
                <a:latin typeface="+mn-lt"/>
              </a:rPr>
              <a:t>Simplified problem statement</a:t>
            </a:r>
          </a:p>
          <a:p>
            <a:pPr marL="742950" lvl="1" indent="-285750">
              <a:lnSpc>
                <a:spcPct val="88000"/>
              </a:lnSpc>
              <a:spcBef>
                <a:spcPct val="50000"/>
              </a:spcBef>
              <a:buFont typeface="Wingdings" pitchFamily="2" charset="2"/>
              <a:buChar char="ü"/>
            </a:pPr>
            <a:r>
              <a:rPr lang="en-US" sz="1600" kern="0" dirty="0">
                <a:latin typeface="+mn-lt"/>
              </a:rPr>
              <a:t>Decoupled concentration problem</a:t>
            </a:r>
          </a:p>
          <a:p>
            <a:pPr marL="742950" lvl="1" indent="-285750">
              <a:lnSpc>
                <a:spcPct val="88000"/>
              </a:lnSpc>
              <a:spcBef>
                <a:spcPct val="50000"/>
              </a:spcBef>
              <a:buFont typeface="Wingdings" pitchFamily="2" charset="2"/>
              <a:buChar char="ü"/>
            </a:pPr>
            <a:r>
              <a:rPr lang="en-US" sz="1600" kern="0" dirty="0">
                <a:latin typeface="+mn-lt"/>
              </a:rPr>
              <a:t>No variable physical properties</a:t>
            </a:r>
          </a:p>
          <a:p>
            <a:pPr marL="742950" lvl="1" indent="-285750">
              <a:lnSpc>
                <a:spcPct val="88000"/>
              </a:lnSpc>
              <a:spcBef>
                <a:spcPct val="50000"/>
              </a:spcBef>
              <a:buFont typeface="Wingdings" pitchFamily="2" charset="2"/>
              <a:buChar char="ü"/>
            </a:pPr>
            <a:r>
              <a:rPr lang="en-US" sz="1600" kern="0" dirty="0">
                <a:latin typeface="+mn-lt"/>
              </a:rPr>
              <a:t>Idealized (spherical geometry)</a:t>
            </a:r>
          </a:p>
        </p:txBody>
      </p:sp>
      <p:sp>
        <p:nvSpPr>
          <p:cNvPr id="24" name="Rectangle 23"/>
          <p:cNvSpPr/>
          <p:nvPr/>
        </p:nvSpPr>
        <p:spPr bwMode="auto">
          <a:xfrm>
            <a:off x="3568700" y="1783080"/>
            <a:ext cx="457200" cy="4572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4095035634"/>
              </p:ext>
            </p:extLst>
          </p:nvPr>
        </p:nvGraphicFramePr>
        <p:xfrm>
          <a:off x="3527136" y="1886990"/>
          <a:ext cx="489857" cy="381000"/>
        </p:xfrm>
        <a:graphic>
          <a:graphicData uri="http://schemas.openxmlformats.org/presentationml/2006/ole">
            <mc:AlternateContent xmlns:mc="http://schemas.openxmlformats.org/markup-compatibility/2006">
              <mc:Choice xmlns:v="urn:schemas-microsoft-com:vml" Requires="v">
                <p:oleObj spid="_x0000_s11969" name="Equation" r:id="rId9" imgW="228600" imgH="177480" progId="Equation.3">
                  <p:embed/>
                </p:oleObj>
              </mc:Choice>
              <mc:Fallback>
                <p:oleObj name="Equation" r:id="rId9" imgW="228600" imgH="177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7136" y="1886990"/>
                        <a:ext cx="48985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Rectangle 25"/>
          <p:cNvSpPr/>
          <p:nvPr/>
        </p:nvSpPr>
        <p:spPr bwMode="auto">
          <a:xfrm>
            <a:off x="3818080" y="2503515"/>
            <a:ext cx="457200" cy="4572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2541631326"/>
              </p:ext>
            </p:extLst>
          </p:nvPr>
        </p:nvGraphicFramePr>
        <p:xfrm>
          <a:off x="3776516" y="2607425"/>
          <a:ext cx="489857" cy="381000"/>
        </p:xfrm>
        <a:graphic>
          <a:graphicData uri="http://schemas.openxmlformats.org/presentationml/2006/ole">
            <mc:AlternateContent xmlns:mc="http://schemas.openxmlformats.org/markup-compatibility/2006">
              <mc:Choice xmlns:v="urn:schemas-microsoft-com:vml" Requires="v">
                <p:oleObj spid="_x0000_s11970" name="Equation" r:id="rId11" imgW="228600" imgH="177480" progId="Equation.3">
                  <p:embed/>
                </p:oleObj>
              </mc:Choice>
              <mc:Fallback>
                <p:oleObj name="Equation" r:id="rId11" imgW="228600" imgH="1774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76516" y="2607425"/>
                        <a:ext cx="48985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Line Callout 1 1"/>
          <p:cNvSpPr/>
          <p:nvPr/>
        </p:nvSpPr>
        <p:spPr bwMode="auto">
          <a:xfrm>
            <a:off x="3846020" y="3268980"/>
            <a:ext cx="3741192" cy="1447800"/>
          </a:xfrm>
          <a:prstGeom prst="borderCallout1">
            <a:avLst>
              <a:gd name="adj1" fmla="val 100154"/>
              <a:gd name="adj2" fmla="val 51141"/>
              <a:gd name="adj3" fmla="val 141974"/>
              <a:gd name="adj4" fmla="val 28202"/>
            </a:avLst>
          </a:pr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lvl="0"/>
            <a:r>
              <a:rPr lang="en-US" sz="1600" dirty="0"/>
              <a:t>Y-T Cheng and M. W. Verbrugge, “The Influence of Surface Mechanics on Diffusion Induced Stresses within Spherical Nanoparticles,” </a:t>
            </a:r>
            <a:r>
              <a:rPr lang="en-US" sz="1600" i="1" dirty="0"/>
              <a:t>J. Appl. Phys.</a:t>
            </a:r>
            <a:r>
              <a:rPr lang="en-US" sz="1600" dirty="0"/>
              <a:t>, </a:t>
            </a:r>
            <a:r>
              <a:rPr lang="en-US" sz="1600" dirty="0" smtClean="0"/>
              <a:t>104(2008)83521</a:t>
            </a:r>
            <a:endParaRPr lang="en-US" sz="1600" dirty="0"/>
          </a:p>
        </p:txBody>
      </p:sp>
    </p:spTree>
    <p:extLst>
      <p:ext uri="{BB962C8B-B14F-4D97-AF65-F5344CB8AC3E}">
        <p14:creationId xmlns:p14="http://schemas.microsoft.com/office/powerpoint/2010/main" val="39947355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76200"/>
            <a:ext cx="8229600" cy="1143000"/>
          </a:xfrm>
        </p:spPr>
        <p:txBody>
          <a:bodyPr>
            <a:normAutofit fontScale="90000"/>
          </a:bodyPr>
          <a:lstStyle/>
          <a:p>
            <a:pPr algn="ctr"/>
            <a:r>
              <a:rPr lang="en-US" sz="4000" dirty="0">
                <a:solidFill>
                  <a:schemeClr val="tx1"/>
                </a:solidFill>
              </a:rPr>
              <a:t>Thermal Shock Resistance (</a:t>
            </a:r>
            <a:r>
              <a:rPr lang="en-US" sz="4000" dirty="0" err="1" smtClean="0">
                <a:solidFill>
                  <a:schemeClr val="tx1"/>
                </a:solidFill>
              </a:rPr>
              <a:t>Hasselman</a:t>
            </a:r>
            <a:r>
              <a:rPr lang="en-US" sz="4000" dirty="0" smtClean="0">
                <a:solidFill>
                  <a:schemeClr val="tx1"/>
                </a:solidFill>
              </a:rPr>
              <a:t>)</a:t>
            </a:r>
            <a:endParaRPr lang="en-US" sz="4000" dirty="0">
              <a:solidFill>
                <a:schemeClr val="tx1"/>
              </a:solidFill>
            </a:endParaRPr>
          </a:p>
        </p:txBody>
      </p:sp>
      <p:pic>
        <p:nvPicPr>
          <p:cNvPr id="329730" name="Picture 2" descr="Modern Ceramic Engineering: Properties, Processing, and Use in Design, Third Edition (Materials Engineering) (v. 29)">
            <a:hlinkClick r:id="rId3"/>
          </p:cNvPr>
          <p:cNvPicPr>
            <a:picLocks noChangeAspect="1" noChangeArrowheads="1"/>
          </p:cNvPicPr>
          <p:nvPr/>
        </p:nvPicPr>
        <p:blipFill rotWithShape="1">
          <a:blip r:embed="rId4"/>
          <a:srcRect l="17701" t="13333" r="23966"/>
          <a:stretch/>
        </p:blipFill>
        <p:spPr bwMode="auto">
          <a:xfrm>
            <a:off x="50800" y="55880"/>
            <a:ext cx="1603618" cy="2382520"/>
          </a:xfrm>
          <a:prstGeom prst="rect">
            <a:avLst/>
          </a:prstGeom>
          <a:noFill/>
        </p:spPr>
      </p:pic>
      <p:pic>
        <p:nvPicPr>
          <p:cNvPr id="1027" name="Picture 3"/>
          <p:cNvPicPr>
            <a:picLocks noChangeAspect="1" noChangeArrowheads="1"/>
          </p:cNvPicPr>
          <p:nvPr/>
        </p:nvPicPr>
        <p:blipFill rotWithShape="1">
          <a:blip r:embed="rId5"/>
          <a:srcRect b="66802"/>
          <a:stretch/>
        </p:blipFill>
        <p:spPr bwMode="auto">
          <a:xfrm>
            <a:off x="1830263" y="990600"/>
            <a:ext cx="7313738" cy="1928897"/>
          </a:xfrm>
          <a:prstGeom prst="rect">
            <a:avLst/>
          </a:prstGeom>
          <a:noFill/>
          <a:ln w="9525">
            <a:noFill/>
            <a:miter lim="800000"/>
            <a:headEnd/>
            <a:tailEnd/>
          </a:ln>
          <a:effectLst/>
        </p:spPr>
      </p:pic>
      <p:sp>
        <p:nvSpPr>
          <p:cNvPr id="11" name="Content Placeholder 2"/>
          <p:cNvSpPr txBox="1">
            <a:spLocks/>
          </p:cNvSpPr>
          <p:nvPr/>
        </p:nvSpPr>
        <p:spPr bwMode="auto">
          <a:xfrm>
            <a:off x="304800" y="3048000"/>
            <a:ext cx="11658600" cy="38100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85750" indent="-285750" algn="l" rtl="0" eaLnBrk="0" fontAlgn="base" hangingPunct="0">
              <a:lnSpc>
                <a:spcPct val="88000"/>
              </a:lnSpc>
              <a:spcBef>
                <a:spcPct val="50000"/>
              </a:spcBef>
              <a:spcAft>
                <a:spcPct val="0"/>
              </a:spcAft>
              <a:buFont typeface="Monotype Sorts" pitchFamily="2" charset="2"/>
              <a:buChar char="q"/>
              <a:defRPr b="1">
                <a:solidFill>
                  <a:schemeClr val="tx1"/>
                </a:solidFill>
                <a:latin typeface="+mn-lt"/>
                <a:ea typeface="+mn-ea"/>
                <a:cs typeface="+mn-cs"/>
              </a:defRPr>
            </a:lvl1pPr>
            <a:lvl2pPr marL="628650" indent="-228600" algn="l" rtl="0" eaLnBrk="0" fontAlgn="base" hangingPunct="0">
              <a:lnSpc>
                <a:spcPct val="88000"/>
              </a:lnSpc>
              <a:spcBef>
                <a:spcPct val="50000"/>
              </a:spcBef>
              <a:spcAft>
                <a:spcPct val="0"/>
              </a:spcAft>
              <a:buChar char="•"/>
              <a:defRPr>
                <a:solidFill>
                  <a:schemeClr val="tx1"/>
                </a:solidFill>
                <a:latin typeface="+mn-lt"/>
              </a:defRPr>
            </a:lvl2pPr>
            <a:lvl3pPr marL="971550" indent="-228600" algn="l" rtl="0" eaLnBrk="0" fontAlgn="base" hangingPunct="0">
              <a:lnSpc>
                <a:spcPct val="88000"/>
              </a:lnSpc>
              <a:spcBef>
                <a:spcPct val="50000"/>
              </a:spcBef>
              <a:spcAft>
                <a:spcPct val="0"/>
              </a:spcAft>
              <a:buChar char="–"/>
              <a:defRPr>
                <a:solidFill>
                  <a:schemeClr val="tx1"/>
                </a:solidFill>
                <a:latin typeface="+mn-lt"/>
              </a:defRPr>
            </a:lvl3pPr>
            <a:lvl4pPr marL="1257300" indent="-171450" algn="l" rtl="0" eaLnBrk="0" fontAlgn="base" hangingPunct="0">
              <a:lnSpc>
                <a:spcPct val="88000"/>
              </a:lnSpc>
              <a:spcBef>
                <a:spcPct val="50000"/>
              </a:spcBef>
              <a:spcAft>
                <a:spcPct val="0"/>
              </a:spcAft>
              <a:buSzPct val="75000"/>
              <a:buFont typeface="Wingdings" pitchFamily="2" charset="2"/>
              <a:buChar char="§"/>
              <a:defRPr>
                <a:solidFill>
                  <a:schemeClr val="tx1"/>
                </a:solidFill>
                <a:latin typeface="+mn-lt"/>
              </a:defRPr>
            </a:lvl4pPr>
            <a:lvl5pPr marL="15430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5pPr>
            <a:lvl6pPr marL="20002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6pPr>
            <a:lvl7pPr marL="24574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7pPr>
            <a:lvl8pPr marL="29146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8pPr>
            <a:lvl9pPr marL="33718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9pPr>
          </a:lstStyle>
          <a:p>
            <a:pPr marL="285750" lvl="1" indent="-285750">
              <a:buFont typeface="Monotype Sorts" pitchFamily="2" charset="2"/>
              <a:buChar char="q"/>
            </a:pPr>
            <a:r>
              <a:rPr lang="en-US" sz="1800" b="1" kern="0" dirty="0" smtClean="0"/>
              <a:t>The maximum tensile and shear stresses are observed at the surface:</a:t>
            </a:r>
          </a:p>
          <a:p>
            <a:pPr marL="285750" lvl="1" indent="-285750">
              <a:buFont typeface="Monotype Sorts" pitchFamily="2" charset="2"/>
              <a:buChar char="q"/>
            </a:pPr>
            <a:endParaRPr lang="en-US" sz="1800" b="1" kern="0" dirty="0" smtClean="0"/>
          </a:p>
          <a:p>
            <a:pPr marL="285750" lvl="1" indent="-285750">
              <a:buFont typeface="Monotype Sorts" pitchFamily="2" charset="2"/>
              <a:buChar char="q"/>
            </a:pPr>
            <a:endParaRPr lang="en-US" sz="1800" b="1" kern="0" dirty="0" smtClean="0"/>
          </a:p>
          <a:p>
            <a:pPr marL="285750" lvl="1" indent="-285750">
              <a:buFont typeface="Monotype Sorts" pitchFamily="2" charset="2"/>
              <a:buChar char="q"/>
            </a:pPr>
            <a:endParaRPr lang="en-US" sz="1800" b="1" kern="0" dirty="0" smtClean="0"/>
          </a:p>
          <a:p>
            <a:pPr marL="285750" lvl="1" indent="-285750">
              <a:buFont typeface="Monotype Sorts" pitchFamily="2" charset="2"/>
              <a:buChar char="q"/>
            </a:pPr>
            <a:r>
              <a:rPr lang="en-US" sz="1800" b="1" kern="0" dirty="0" smtClean="0"/>
              <a:t>Set max tensile (shear) stress to fracture stress </a:t>
            </a:r>
            <a:r>
              <a:rPr lang="en-US" sz="2000" i="1" kern="0" dirty="0" err="1" smtClean="0">
                <a:latin typeface="Symbol" pitchFamily="18" charset="2"/>
              </a:rPr>
              <a:t>s</a:t>
            </a:r>
            <a:r>
              <a:rPr lang="en-US" sz="1800" i="1" kern="0" baseline="-25000" dirty="0" err="1" smtClean="0"/>
              <a:t>F</a:t>
            </a:r>
            <a:r>
              <a:rPr lang="en-US" sz="1800" b="1" kern="0" dirty="0" smtClean="0"/>
              <a:t> and combine equations</a:t>
            </a:r>
          </a:p>
          <a:p>
            <a:pPr marL="285750" lvl="1" indent="-285750">
              <a:buFont typeface="Monotype Sorts" pitchFamily="2" charset="2"/>
              <a:buChar char="q"/>
            </a:pPr>
            <a:endParaRPr lang="en-US" sz="1800" b="1" kern="0" dirty="0" smtClean="0"/>
          </a:p>
          <a:p>
            <a:pPr marL="285750" lvl="1" indent="-285750">
              <a:buFont typeface="Monotype Sorts" pitchFamily="2" charset="2"/>
              <a:buChar char="q"/>
            </a:pPr>
            <a:endParaRPr lang="en-US" sz="1800" b="1" kern="0" dirty="0" smtClean="0"/>
          </a:p>
          <a:p>
            <a:pPr marL="285750" lvl="1" indent="-285750">
              <a:buFont typeface="Monotype Sorts" pitchFamily="2" charset="2"/>
              <a:buChar char="q"/>
            </a:pPr>
            <a:endParaRPr lang="en-US" sz="1800" b="1" kern="0" dirty="0" smtClean="0"/>
          </a:p>
          <a:p>
            <a:pPr marL="628650" lvl="2" indent="-285750">
              <a:buFont typeface="Arial" pitchFamily="34" charset="0"/>
              <a:buChar char="•"/>
            </a:pPr>
            <a:r>
              <a:rPr lang="en-US" sz="1800" b="1" kern="0" dirty="0" smtClean="0"/>
              <a:t>This formula implies a maximum permissible </a:t>
            </a:r>
            <a:r>
              <a:rPr lang="en-US" sz="1800" b="1" kern="0" dirty="0" err="1" smtClean="0">
                <a:latin typeface="Symbol" pitchFamily="18" charset="2"/>
              </a:rPr>
              <a:t>D</a:t>
            </a:r>
            <a:r>
              <a:rPr lang="en-US" sz="1800" i="1" kern="0" dirty="0" err="1" smtClean="0"/>
              <a:t>SOC</a:t>
            </a:r>
            <a:r>
              <a:rPr lang="en-US" sz="1800" b="1" kern="0" dirty="0" smtClean="0"/>
              <a:t> (instead of </a:t>
            </a:r>
            <a:r>
              <a:rPr lang="en-US" sz="1800" b="1" kern="0" dirty="0" smtClean="0">
                <a:latin typeface="Symbol" pitchFamily="18" charset="2"/>
              </a:rPr>
              <a:t>D</a:t>
            </a:r>
            <a:r>
              <a:rPr lang="en-US" sz="1800" i="1" kern="0" dirty="0" smtClean="0"/>
              <a:t>T</a:t>
            </a:r>
            <a:r>
              <a:rPr lang="en-US" sz="1800" b="1" kern="0" dirty="0" smtClean="0"/>
              <a:t> in </a:t>
            </a:r>
            <a:r>
              <a:rPr lang="en-US" sz="1800" b="1" kern="0" dirty="0" err="1" smtClean="0"/>
              <a:t>Hasselman’s</a:t>
            </a:r>
            <a:r>
              <a:rPr lang="en-US" sz="1800" b="1" kern="0" dirty="0" smtClean="0"/>
              <a:t> work), above which cracks may form</a:t>
            </a:r>
          </a:p>
          <a:p>
            <a:pPr marL="285750" lvl="1" indent="-285750">
              <a:buFont typeface="Monotype Sorts" pitchFamily="2" charset="2"/>
              <a:buChar char="q"/>
            </a:pPr>
            <a:endParaRPr lang="en-US" sz="1800" b="1" kern="0" dirty="0" smtClean="0"/>
          </a:p>
          <a:p>
            <a:endParaRPr lang="en-US" sz="1800" kern="0" dirty="0"/>
          </a:p>
        </p:txBody>
      </p:sp>
      <p:graphicFrame>
        <p:nvGraphicFramePr>
          <p:cNvPr id="12" name="Object 1"/>
          <p:cNvGraphicFramePr>
            <a:graphicFrameLocks noChangeAspect="1"/>
          </p:cNvGraphicFramePr>
          <p:nvPr>
            <p:extLst>
              <p:ext uri="{D42A27DB-BD31-4B8C-83A1-F6EECF244321}">
                <p14:modId xmlns:p14="http://schemas.microsoft.com/office/powerpoint/2010/main" val="490669099"/>
              </p:ext>
            </p:extLst>
          </p:nvPr>
        </p:nvGraphicFramePr>
        <p:xfrm>
          <a:off x="685800" y="3506382"/>
          <a:ext cx="4599526" cy="998397"/>
        </p:xfrm>
        <a:graphic>
          <a:graphicData uri="http://schemas.openxmlformats.org/presentationml/2006/ole">
            <mc:AlternateContent xmlns:mc="http://schemas.openxmlformats.org/markup-compatibility/2006">
              <mc:Choice xmlns:v="urn:schemas-microsoft-com:vml" Requires="v">
                <p:oleObj spid="_x0000_s10713" name="Equation" r:id="rId6" imgW="1981080" imgH="431640" progId="Equation.3">
                  <p:embed/>
                </p:oleObj>
              </mc:Choice>
              <mc:Fallback>
                <p:oleObj name="Equation" r:id="rId6" imgW="1981080" imgH="431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3506382"/>
                        <a:ext cx="4599526" cy="998397"/>
                      </a:xfrm>
                      <a:prstGeom prst="rect">
                        <a:avLst/>
                      </a:prstGeom>
                      <a:noFill/>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652532153"/>
              </p:ext>
            </p:extLst>
          </p:nvPr>
        </p:nvGraphicFramePr>
        <p:xfrm>
          <a:off x="685800" y="4963160"/>
          <a:ext cx="4565163" cy="1093787"/>
        </p:xfrm>
        <a:graphic>
          <a:graphicData uri="http://schemas.openxmlformats.org/presentationml/2006/ole">
            <mc:AlternateContent xmlns:mc="http://schemas.openxmlformats.org/markup-compatibility/2006">
              <mc:Choice xmlns:v="urn:schemas-microsoft-com:vml" Requires="v">
                <p:oleObj spid="_x0000_s10714" name="Equation" r:id="rId8" imgW="1739880" imgH="419040" progId="Equation.3">
                  <p:embed/>
                </p:oleObj>
              </mc:Choice>
              <mc:Fallback>
                <p:oleObj name="Equation" r:id="rId8" imgW="1739880" imgH="4190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4963160"/>
                        <a:ext cx="4565163" cy="1093787"/>
                      </a:xfrm>
                      <a:prstGeom prst="rect">
                        <a:avLst/>
                      </a:prstGeom>
                      <a:noFill/>
                    </p:spPr>
                  </p:pic>
                </p:oleObj>
              </mc:Fallback>
            </mc:AlternateContent>
          </a:graphicData>
        </a:graphic>
      </p:graphicFrame>
      <p:sp>
        <p:nvSpPr>
          <p:cNvPr id="2" name="Rectangle 1"/>
          <p:cNvSpPr/>
          <p:nvPr/>
        </p:nvSpPr>
        <p:spPr bwMode="auto">
          <a:xfrm>
            <a:off x="6131560" y="2303029"/>
            <a:ext cx="1524000" cy="457200"/>
          </a:xfrm>
          <a:prstGeom prst="rect">
            <a:avLst/>
          </a:prstGeom>
          <a:noFill/>
          <a:ln w="28575" cap="flat" cmpd="sng" algn="ctr">
            <a:solidFill>
              <a:srgbClr val="0000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cxnSp>
        <p:nvCxnSpPr>
          <p:cNvPr id="5" name="Straight Arrow Connector 4"/>
          <p:cNvCxnSpPr/>
          <p:nvPr/>
        </p:nvCxnSpPr>
        <p:spPr bwMode="auto">
          <a:xfrm flipH="1">
            <a:off x="4343400" y="2755149"/>
            <a:ext cx="2514600" cy="2426451"/>
          </a:xfrm>
          <a:prstGeom prst="straightConnector1">
            <a:avLst/>
          </a:prstGeom>
          <a:noFill/>
          <a:ln w="28575" cap="flat" cmpd="sng" algn="ctr">
            <a:solidFill>
              <a:srgbClr val="0000FF"/>
            </a:solidFill>
            <a:prstDash val="solid"/>
            <a:round/>
            <a:headEnd type="none" w="med" len="med"/>
            <a:tailEnd type="arrow" w="med" len="med"/>
          </a:ln>
          <a:effectLst/>
        </p:spPr>
      </p:cxnSp>
    </p:spTree>
    <p:extLst>
      <p:ext uri="{BB962C8B-B14F-4D97-AF65-F5344CB8AC3E}">
        <p14:creationId xmlns:p14="http://schemas.microsoft.com/office/powerpoint/2010/main" val="267781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concentrated solution theory for the irreversible thermodynamics</a:t>
            </a:r>
            <a:endParaRPr lang="en-US" dirty="0"/>
          </a:p>
        </p:txBody>
      </p:sp>
      <p:sp>
        <p:nvSpPr>
          <p:cNvPr id="3" name="Content Placeholder 2"/>
          <p:cNvSpPr>
            <a:spLocks noGrp="1"/>
          </p:cNvSpPr>
          <p:nvPr>
            <p:ph idx="1"/>
          </p:nvPr>
        </p:nvSpPr>
        <p:spPr>
          <a:xfrm>
            <a:off x="381000" y="1295400"/>
            <a:ext cx="5638800" cy="4876800"/>
          </a:xfrm>
        </p:spPr>
        <p:txBody>
          <a:bodyPr/>
          <a:lstStyle/>
          <a:p>
            <a:r>
              <a:rPr lang="en-US" dirty="0" smtClean="0"/>
              <a:t>Small deformation</a:t>
            </a:r>
          </a:p>
          <a:p>
            <a:pPr lvl="1"/>
            <a:r>
              <a:rPr lang="en-US" dirty="0"/>
              <a:t>D. R. Baker, M. W. Verbrugge, and A. F. Bower, “Thermodynamics, Stress, and Stefan-Maxwell Diffusion in Solids:  Application to Small-Strain Materials used in Commercial Lithium-Ion </a:t>
            </a:r>
            <a:r>
              <a:rPr lang="en-US" dirty="0" smtClean="0"/>
              <a:t>Batteries”                                                            </a:t>
            </a:r>
            <a:r>
              <a:rPr lang="en-US" i="1" dirty="0" smtClean="0"/>
              <a:t>J</a:t>
            </a:r>
            <a:r>
              <a:rPr lang="en-US" i="1" dirty="0"/>
              <a:t>. Solid State Electrochemistry</a:t>
            </a:r>
            <a:r>
              <a:rPr lang="en-US" dirty="0"/>
              <a:t>, </a:t>
            </a:r>
            <a:r>
              <a:rPr lang="en-US" dirty="0" smtClean="0"/>
              <a:t>20(2016)163</a:t>
            </a:r>
            <a:endParaRPr lang="en-US" dirty="0"/>
          </a:p>
          <a:p>
            <a:endParaRPr lang="en-US" dirty="0"/>
          </a:p>
        </p:txBody>
      </p:sp>
      <p:pic>
        <p:nvPicPr>
          <p:cNvPr id="4" name="Picture 3"/>
          <p:cNvPicPr>
            <a:picLocks noChangeAspect="1"/>
          </p:cNvPicPr>
          <p:nvPr/>
        </p:nvPicPr>
        <p:blipFill rotWithShape="1">
          <a:blip r:embed="rId3"/>
          <a:srcRect t="11862"/>
          <a:stretch/>
        </p:blipFill>
        <p:spPr>
          <a:xfrm>
            <a:off x="762000" y="3281680"/>
            <a:ext cx="5410200" cy="3576320"/>
          </a:xfrm>
          <a:prstGeom prst="rect">
            <a:avLst/>
          </a:prstGeom>
        </p:spPr>
      </p:pic>
      <p:sp>
        <p:nvSpPr>
          <p:cNvPr id="5" name="Content Placeholder 2"/>
          <p:cNvSpPr txBox="1">
            <a:spLocks/>
          </p:cNvSpPr>
          <p:nvPr/>
        </p:nvSpPr>
        <p:spPr bwMode="auto">
          <a:xfrm>
            <a:off x="6324600" y="1300480"/>
            <a:ext cx="5715000" cy="4876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85750" indent="-285750" algn="l" rtl="0" eaLnBrk="0" fontAlgn="base" hangingPunct="0">
              <a:lnSpc>
                <a:spcPct val="88000"/>
              </a:lnSpc>
              <a:spcBef>
                <a:spcPct val="50000"/>
              </a:spcBef>
              <a:spcAft>
                <a:spcPct val="0"/>
              </a:spcAft>
              <a:buFont typeface="Monotype Sorts" pitchFamily="2" charset="2"/>
              <a:buChar char="q"/>
              <a:defRPr b="1">
                <a:solidFill>
                  <a:schemeClr val="tx1"/>
                </a:solidFill>
                <a:latin typeface="+mn-lt"/>
                <a:ea typeface="+mn-ea"/>
                <a:cs typeface="+mn-cs"/>
              </a:defRPr>
            </a:lvl1pPr>
            <a:lvl2pPr marL="628650" indent="-228600" algn="l" rtl="0" eaLnBrk="0" fontAlgn="base" hangingPunct="0">
              <a:lnSpc>
                <a:spcPct val="88000"/>
              </a:lnSpc>
              <a:spcBef>
                <a:spcPct val="50000"/>
              </a:spcBef>
              <a:spcAft>
                <a:spcPct val="0"/>
              </a:spcAft>
              <a:buChar char="•"/>
              <a:defRPr>
                <a:solidFill>
                  <a:schemeClr val="tx1"/>
                </a:solidFill>
                <a:latin typeface="+mn-lt"/>
              </a:defRPr>
            </a:lvl2pPr>
            <a:lvl3pPr marL="971550" indent="-228600" algn="l" rtl="0" eaLnBrk="0" fontAlgn="base" hangingPunct="0">
              <a:lnSpc>
                <a:spcPct val="88000"/>
              </a:lnSpc>
              <a:spcBef>
                <a:spcPct val="50000"/>
              </a:spcBef>
              <a:spcAft>
                <a:spcPct val="0"/>
              </a:spcAft>
              <a:buChar char="–"/>
              <a:defRPr>
                <a:solidFill>
                  <a:schemeClr val="tx1"/>
                </a:solidFill>
                <a:latin typeface="+mn-lt"/>
              </a:defRPr>
            </a:lvl3pPr>
            <a:lvl4pPr marL="1257300" indent="-171450" algn="l" rtl="0" eaLnBrk="0" fontAlgn="base" hangingPunct="0">
              <a:lnSpc>
                <a:spcPct val="88000"/>
              </a:lnSpc>
              <a:spcBef>
                <a:spcPct val="50000"/>
              </a:spcBef>
              <a:spcAft>
                <a:spcPct val="0"/>
              </a:spcAft>
              <a:buSzPct val="75000"/>
              <a:buFont typeface="Wingdings" pitchFamily="2" charset="2"/>
              <a:buChar char="§"/>
              <a:defRPr>
                <a:solidFill>
                  <a:schemeClr val="tx1"/>
                </a:solidFill>
                <a:latin typeface="+mn-lt"/>
              </a:defRPr>
            </a:lvl4pPr>
            <a:lvl5pPr marL="15430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5pPr>
            <a:lvl6pPr marL="20002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6pPr>
            <a:lvl7pPr marL="24574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7pPr>
            <a:lvl8pPr marL="29146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8pPr>
            <a:lvl9pPr marL="3371850" indent="-171450" algn="l" rtl="0" eaLnBrk="0" fontAlgn="base" hangingPunct="0">
              <a:lnSpc>
                <a:spcPct val="88000"/>
              </a:lnSpc>
              <a:spcBef>
                <a:spcPct val="50000"/>
              </a:spcBef>
              <a:spcAft>
                <a:spcPct val="0"/>
              </a:spcAft>
              <a:buSzPct val="75000"/>
              <a:buFont typeface="Wingdings" pitchFamily="2" charset="2"/>
              <a:buChar char="Ø"/>
              <a:defRPr>
                <a:solidFill>
                  <a:schemeClr val="tx1"/>
                </a:solidFill>
                <a:latin typeface="+mn-lt"/>
              </a:defRPr>
            </a:lvl9pPr>
          </a:lstStyle>
          <a:p>
            <a:r>
              <a:rPr lang="en-US" sz="1800" kern="0" dirty="0" smtClean="0"/>
              <a:t>Large deformation (swelling and elastic strain)</a:t>
            </a:r>
          </a:p>
          <a:p>
            <a:pPr lvl="1"/>
            <a:r>
              <a:rPr lang="en-US" sz="1800" kern="0" dirty="0" smtClean="0"/>
              <a:t>D</a:t>
            </a:r>
            <a:r>
              <a:rPr lang="en-US" sz="1800" kern="0" dirty="0"/>
              <a:t>. R. Baker, M. W. Verbrugge, and A. F. Bower, “Swelling and elastic deformation of lithium-silicon electrode </a:t>
            </a:r>
            <a:r>
              <a:rPr lang="en-US" sz="1800" kern="0" dirty="0" smtClean="0"/>
              <a:t>materials”                                </a:t>
            </a:r>
            <a:r>
              <a:rPr lang="en-US" sz="1800" i="1" kern="0" dirty="0" smtClean="0"/>
              <a:t>J</a:t>
            </a:r>
            <a:r>
              <a:rPr lang="en-US" sz="1800" i="1" kern="0" dirty="0"/>
              <a:t>. </a:t>
            </a:r>
            <a:r>
              <a:rPr lang="en-US" sz="1800" i="1" kern="0" dirty="0" err="1"/>
              <a:t>Electrochem</a:t>
            </a:r>
            <a:r>
              <a:rPr lang="en-US" sz="1800" i="1" kern="0" dirty="0"/>
              <a:t>. Soc.</a:t>
            </a:r>
            <a:r>
              <a:rPr lang="en-US" sz="1800" kern="0" dirty="0"/>
              <a:t>, </a:t>
            </a:r>
            <a:r>
              <a:rPr lang="en-US" sz="1800" kern="0" dirty="0" smtClean="0"/>
              <a:t>163(2016)A624-A631</a:t>
            </a:r>
          </a:p>
          <a:p>
            <a:pPr marL="461963" indent="-461963">
              <a:buFont typeface="Wingdings" panose="05000000000000000000" pitchFamily="2" charset="2"/>
              <a:buChar char="q"/>
            </a:pPr>
            <a:r>
              <a:rPr lang="en-US" sz="1800" dirty="0">
                <a:latin typeface="Arial" pitchFamily="34" charset="0"/>
                <a:cs typeface="Arial" pitchFamily="34" charset="0"/>
              </a:rPr>
              <a:t>We extend the small-strain treatment employing Stefan-Maxwell diffusion to incorporate swelling of a Li-Si electrode…</a:t>
            </a:r>
            <a:r>
              <a:rPr lang="en-US" sz="1800" dirty="0">
                <a:solidFill>
                  <a:srgbClr val="0000FF"/>
                </a:solidFill>
                <a:latin typeface="Arial" pitchFamily="34" charset="0"/>
                <a:cs typeface="Arial" pitchFamily="34" charset="0"/>
              </a:rPr>
              <a:t>easily implemented analytic solution obtained</a:t>
            </a:r>
          </a:p>
          <a:p>
            <a:pPr marL="461963" indent="-461963">
              <a:buFont typeface="Wingdings" panose="05000000000000000000" pitchFamily="2" charset="2"/>
              <a:buChar char="q"/>
            </a:pPr>
            <a:r>
              <a:rPr lang="en-US" sz="1800" dirty="0">
                <a:latin typeface="Arial" pitchFamily="34" charset="0"/>
                <a:cs typeface="Arial" pitchFamily="34" charset="0"/>
              </a:rPr>
              <a:t>Pragmatic result:</a:t>
            </a:r>
          </a:p>
          <a:p>
            <a:pPr marL="461963" indent="-461963">
              <a:buFont typeface="Wingdings" panose="05000000000000000000" pitchFamily="2" charset="2"/>
              <a:buChar char="q"/>
            </a:pPr>
            <a:endParaRPr lang="en-US" sz="1800" dirty="0">
              <a:latin typeface="Arial" pitchFamily="34" charset="0"/>
              <a:cs typeface="Arial" pitchFamily="34" charset="0"/>
            </a:endParaRPr>
          </a:p>
          <a:p>
            <a:pPr marL="461963" indent="-461963">
              <a:buFont typeface="Wingdings" panose="05000000000000000000" pitchFamily="2" charset="2"/>
              <a:buChar char="q"/>
            </a:pPr>
            <a:endParaRPr lang="en-US" sz="1800" dirty="0" smtClean="0">
              <a:latin typeface="Arial" pitchFamily="34" charset="0"/>
              <a:cs typeface="Arial" pitchFamily="34" charset="0"/>
            </a:endParaRPr>
          </a:p>
          <a:p>
            <a:pPr marL="461963" indent="-461963">
              <a:buFont typeface="Wingdings" panose="05000000000000000000" pitchFamily="2" charset="2"/>
              <a:buChar char="q"/>
            </a:pPr>
            <a:endParaRPr lang="en-US" sz="1800" dirty="0" smtClean="0">
              <a:latin typeface="Arial" pitchFamily="34" charset="0"/>
              <a:cs typeface="Arial" pitchFamily="34" charset="0"/>
            </a:endParaRPr>
          </a:p>
          <a:p>
            <a:pPr marL="461963" indent="-461963">
              <a:buFont typeface="Wingdings" panose="05000000000000000000" pitchFamily="2" charset="2"/>
              <a:buChar char="q"/>
            </a:pPr>
            <a:r>
              <a:rPr lang="en-US" sz="1800" dirty="0" smtClean="0">
                <a:latin typeface="Arial" pitchFamily="34" charset="0"/>
                <a:cs typeface="Arial" pitchFamily="34" charset="0"/>
              </a:rPr>
              <a:t>For </a:t>
            </a:r>
            <a:r>
              <a:rPr lang="en-US" sz="1800" dirty="0">
                <a:latin typeface="Arial" pitchFamily="34" charset="0"/>
                <a:cs typeface="Arial" pitchFamily="34" charset="0"/>
              </a:rPr>
              <a:t>BEV type batteries, a 1C rate is rather high</a:t>
            </a:r>
          </a:p>
          <a:p>
            <a:pPr marL="919163" lvl="1" indent="-461963">
              <a:buFont typeface="Arial" panose="020B0604020202020204" pitchFamily="34" charset="0"/>
              <a:buChar char="•"/>
            </a:pPr>
            <a:r>
              <a:rPr lang="en-US" sz="1800" dirty="0">
                <a:latin typeface="Arial" pitchFamily="34" charset="0"/>
                <a:cs typeface="Arial" pitchFamily="34" charset="0"/>
              </a:rPr>
              <a:t>We examine 1C charging (</a:t>
            </a:r>
            <a:r>
              <a:rPr lang="en-US" sz="1800" dirty="0" err="1">
                <a:latin typeface="Arial" pitchFamily="34" charset="0"/>
                <a:cs typeface="Arial" pitchFamily="34" charset="0"/>
              </a:rPr>
              <a:t>lithiation</a:t>
            </a:r>
            <a:r>
              <a:rPr lang="en-US" sz="1800" dirty="0">
                <a:latin typeface="Arial" pitchFamily="34" charset="0"/>
                <a:cs typeface="Arial" pitchFamily="34" charset="0"/>
              </a:rPr>
              <a:t>) of Si.  </a:t>
            </a:r>
            <a:r>
              <a:rPr lang="en-US" sz="1800" dirty="0">
                <a:solidFill>
                  <a:srgbClr val="0000FF"/>
                </a:solidFill>
                <a:latin typeface="Arial" pitchFamily="34" charset="0"/>
                <a:cs typeface="Arial" pitchFamily="34" charset="0"/>
              </a:rPr>
              <a:t>It appears possible to stay below the yield stress of Si under these conditions.</a:t>
            </a:r>
          </a:p>
          <a:p>
            <a:pPr lvl="1"/>
            <a:endParaRPr lang="en-US" sz="1800" kern="0" dirty="0" smtClean="0"/>
          </a:p>
          <a:p>
            <a:endParaRPr lang="en-US" sz="1800" kern="0" dirty="0"/>
          </a:p>
        </p:txBody>
      </p:sp>
      <p:graphicFrame>
        <p:nvGraphicFramePr>
          <p:cNvPr id="6" name="Object 5"/>
          <p:cNvGraphicFramePr>
            <a:graphicFrameLocks noChangeAspect="1"/>
          </p:cNvGraphicFramePr>
          <p:nvPr>
            <p:extLst>
              <p:ext uri="{D42A27DB-BD31-4B8C-83A1-F6EECF244321}">
                <p14:modId xmlns:p14="http://schemas.microsoft.com/office/powerpoint/2010/main" val="1303030218"/>
              </p:ext>
            </p:extLst>
          </p:nvPr>
        </p:nvGraphicFramePr>
        <p:xfrm>
          <a:off x="7239000" y="4572000"/>
          <a:ext cx="4322763" cy="809625"/>
        </p:xfrm>
        <a:graphic>
          <a:graphicData uri="http://schemas.openxmlformats.org/presentationml/2006/ole">
            <mc:AlternateContent xmlns:mc="http://schemas.openxmlformats.org/markup-compatibility/2006">
              <mc:Choice xmlns:v="urn:schemas-microsoft-com:vml" Requires="v">
                <p:oleObj spid="_x0000_s12518" name="Equation" r:id="rId4" imgW="2984400" imgH="558720" progId="Equation.DSMT4">
                  <p:embed/>
                </p:oleObj>
              </mc:Choice>
              <mc:Fallback>
                <p:oleObj name="Equation" r:id="rId4" imgW="2984400" imgH="558720" progId="Equation.DSMT4">
                  <p:embed/>
                  <p:pic>
                    <p:nvPicPr>
                      <p:cNvPr id="0" name=""/>
                      <p:cNvPicPr/>
                      <p:nvPr/>
                    </p:nvPicPr>
                    <p:blipFill>
                      <a:blip r:embed="rId5"/>
                      <a:stretch>
                        <a:fillRect/>
                      </a:stretch>
                    </p:blipFill>
                    <p:spPr>
                      <a:xfrm>
                        <a:off x="7239000" y="4572000"/>
                        <a:ext cx="4322763" cy="809625"/>
                      </a:xfrm>
                      <a:prstGeom prst="rect">
                        <a:avLst/>
                      </a:prstGeom>
                      <a:solidFill>
                        <a:srgbClr val="FFFF00"/>
                      </a:solidFill>
                      <a:ln>
                        <a:solidFill>
                          <a:srgbClr val="0000FF"/>
                        </a:solidFill>
                      </a:ln>
                    </p:spPr>
                  </p:pic>
                </p:oleObj>
              </mc:Fallback>
            </mc:AlternateContent>
          </a:graphicData>
        </a:graphic>
      </p:graphicFrame>
    </p:spTree>
    <p:extLst>
      <p:ext uri="{BB962C8B-B14F-4D97-AF65-F5344CB8AC3E}">
        <p14:creationId xmlns:p14="http://schemas.microsoft.com/office/powerpoint/2010/main" val="3607792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7"/>
            <a:ext cx="6258057" cy="1676400"/>
          </a:xfrm>
          <a:prstGeom prst="rect">
            <a:avLst/>
          </a:prstGeom>
        </p:spPr>
      </p:pic>
      <p:pic>
        <p:nvPicPr>
          <p:cNvPr id="3" name="Picture 2"/>
          <p:cNvPicPr>
            <a:picLocks noChangeAspect="1"/>
          </p:cNvPicPr>
          <p:nvPr/>
        </p:nvPicPr>
        <p:blipFill>
          <a:blip r:embed="rId3"/>
          <a:stretch>
            <a:fillRect/>
          </a:stretch>
        </p:blipFill>
        <p:spPr>
          <a:xfrm>
            <a:off x="304800" y="1828801"/>
            <a:ext cx="3429000" cy="1326297"/>
          </a:xfrm>
          <a:prstGeom prst="rect">
            <a:avLst/>
          </a:prstGeom>
        </p:spPr>
      </p:pic>
      <p:pic>
        <p:nvPicPr>
          <p:cNvPr id="4" name="Picture 3"/>
          <p:cNvPicPr>
            <a:picLocks noChangeAspect="1"/>
          </p:cNvPicPr>
          <p:nvPr/>
        </p:nvPicPr>
        <p:blipFill>
          <a:blip r:embed="rId4"/>
          <a:stretch>
            <a:fillRect/>
          </a:stretch>
        </p:blipFill>
        <p:spPr>
          <a:xfrm>
            <a:off x="290578" y="3368501"/>
            <a:ext cx="4038600" cy="502483"/>
          </a:xfrm>
          <a:prstGeom prst="rect">
            <a:avLst/>
          </a:prstGeom>
        </p:spPr>
      </p:pic>
      <p:pic>
        <p:nvPicPr>
          <p:cNvPr id="5" name="Picture 4"/>
          <p:cNvPicPr>
            <a:picLocks noChangeAspect="1"/>
          </p:cNvPicPr>
          <p:nvPr/>
        </p:nvPicPr>
        <p:blipFill>
          <a:blip r:embed="rId5"/>
          <a:stretch>
            <a:fillRect/>
          </a:stretch>
        </p:blipFill>
        <p:spPr>
          <a:xfrm>
            <a:off x="152400" y="4031951"/>
            <a:ext cx="3733800" cy="2826049"/>
          </a:xfrm>
          <a:prstGeom prst="rect">
            <a:avLst/>
          </a:prstGeom>
        </p:spPr>
      </p:pic>
      <p:sp>
        <p:nvSpPr>
          <p:cNvPr id="7" name="TextBox 6"/>
          <p:cNvSpPr txBox="1"/>
          <p:nvPr/>
        </p:nvSpPr>
        <p:spPr>
          <a:xfrm>
            <a:off x="3895725" y="4191000"/>
            <a:ext cx="2209800" cy="2031325"/>
          </a:xfrm>
          <a:prstGeom prst="rect">
            <a:avLst/>
          </a:prstGeom>
          <a:noFill/>
        </p:spPr>
        <p:txBody>
          <a:bodyPr wrap="square" rtlCol="0">
            <a:spAutoFit/>
          </a:bodyPr>
          <a:lstStyle/>
          <a:p>
            <a:r>
              <a:rPr lang="en-US" sz="1800" dirty="0" smtClean="0"/>
              <a:t>First approach to couple electro-chemistry, chemical degradation, and fracture mechanics, yielding a life model for </a:t>
            </a:r>
            <a:r>
              <a:rPr lang="en-US" sz="1800" dirty="0" err="1" smtClean="0"/>
              <a:t>LiIon</a:t>
            </a:r>
            <a:r>
              <a:rPr lang="en-US" sz="1800" dirty="0" smtClean="0"/>
              <a:t> cells</a:t>
            </a:r>
            <a:endParaRPr lang="en-US" sz="1800" dirty="0"/>
          </a:p>
        </p:txBody>
      </p:sp>
      <p:pic>
        <p:nvPicPr>
          <p:cNvPr id="6" name="Picture 5"/>
          <p:cNvPicPr>
            <a:picLocks noChangeAspect="1"/>
          </p:cNvPicPr>
          <p:nvPr/>
        </p:nvPicPr>
        <p:blipFill rotWithShape="1">
          <a:blip r:embed="rId6"/>
          <a:srcRect l="3923" t="5314" r="3208" b="12137"/>
          <a:stretch/>
        </p:blipFill>
        <p:spPr>
          <a:xfrm>
            <a:off x="6591412" y="152400"/>
            <a:ext cx="5181600" cy="2590800"/>
          </a:xfrm>
          <a:prstGeom prst="rect">
            <a:avLst/>
          </a:prstGeom>
        </p:spPr>
      </p:pic>
      <p:pic>
        <p:nvPicPr>
          <p:cNvPr id="8" name="Picture 7"/>
          <p:cNvPicPr>
            <a:picLocks noChangeAspect="1"/>
          </p:cNvPicPr>
          <p:nvPr/>
        </p:nvPicPr>
        <p:blipFill rotWithShape="1">
          <a:blip r:embed="rId7"/>
          <a:srcRect l="69917" t="26467" r="3324" b="17580"/>
          <a:stretch/>
        </p:blipFill>
        <p:spPr>
          <a:xfrm>
            <a:off x="6591412" y="2895600"/>
            <a:ext cx="2415933" cy="3733800"/>
          </a:xfrm>
          <a:prstGeom prst="rect">
            <a:avLst/>
          </a:prstGeom>
        </p:spPr>
      </p:pic>
      <p:sp>
        <p:nvSpPr>
          <p:cNvPr id="9" name="TextBox 8"/>
          <p:cNvSpPr txBox="1"/>
          <p:nvPr/>
        </p:nvSpPr>
        <p:spPr>
          <a:xfrm>
            <a:off x="9164378" y="3023562"/>
            <a:ext cx="3027622" cy="3477875"/>
          </a:xfrm>
          <a:prstGeom prst="rect">
            <a:avLst/>
          </a:prstGeom>
          <a:noFill/>
        </p:spPr>
        <p:txBody>
          <a:bodyPr wrap="square" rtlCol="0">
            <a:spAutoFit/>
          </a:bodyPr>
          <a:lstStyle/>
          <a:p>
            <a:r>
              <a:rPr lang="en-US" sz="2000" dirty="0" smtClean="0"/>
              <a:t>Charles made our knowledge practical</a:t>
            </a:r>
          </a:p>
          <a:p>
            <a:endParaRPr lang="en-US" sz="2000" dirty="0"/>
          </a:p>
          <a:p>
            <a:r>
              <a:rPr lang="en-US" sz="2000" dirty="0" smtClean="0"/>
              <a:t>2016/2017 Boss Kettering Award for “</a:t>
            </a:r>
            <a:r>
              <a:rPr lang="en-US" sz="2000" dirty="0" smtClean="0">
                <a:solidFill>
                  <a:srgbClr val="0000FF"/>
                </a:solidFill>
              </a:rPr>
              <a:t>Virtual Battery Life Testing and Estimation</a:t>
            </a:r>
            <a:r>
              <a:rPr lang="en-US" sz="2000" dirty="0" smtClean="0"/>
              <a:t>”</a:t>
            </a:r>
          </a:p>
          <a:p>
            <a:endParaRPr lang="en-US" sz="2000" dirty="0"/>
          </a:p>
          <a:p>
            <a:r>
              <a:rPr lang="en-US" sz="2000" dirty="0" smtClean="0"/>
              <a:t>So now, I doubt that I will be publishing in this topic area any time soon!</a:t>
            </a:r>
            <a:endParaRPr lang="en-US" sz="2000" dirty="0"/>
          </a:p>
        </p:txBody>
      </p:sp>
    </p:spTree>
    <p:extLst>
      <p:ext uri="{BB962C8B-B14F-4D97-AF65-F5344CB8AC3E}">
        <p14:creationId xmlns:p14="http://schemas.microsoft.com/office/powerpoint/2010/main" val="326431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3058" cy="6858595"/>
          </a:xfrm>
          <a:prstGeom prst="rect">
            <a:avLst/>
          </a:prstGeom>
        </p:spPr>
      </p:pic>
      <p:sp>
        <p:nvSpPr>
          <p:cNvPr id="6" name="Content Placeholder 5"/>
          <p:cNvSpPr>
            <a:spLocks noGrp="1"/>
          </p:cNvSpPr>
          <p:nvPr>
            <p:ph idx="1"/>
          </p:nvPr>
        </p:nvSpPr>
        <p:spPr>
          <a:xfrm>
            <a:off x="152400" y="1219200"/>
            <a:ext cx="5867400" cy="5279697"/>
          </a:xfrm>
        </p:spPr>
        <p:txBody>
          <a:bodyPr/>
          <a:lstStyle/>
          <a:p>
            <a:r>
              <a:rPr lang="en-US" dirty="0" smtClean="0"/>
              <a:t>60 </a:t>
            </a:r>
            <a:r>
              <a:rPr lang="en-US" dirty="0"/>
              <a:t>kWh lithium-ion battery </a:t>
            </a:r>
            <a:r>
              <a:rPr lang="en-US" dirty="0" smtClean="0"/>
              <a:t>pack</a:t>
            </a:r>
          </a:p>
          <a:p>
            <a:r>
              <a:rPr lang="en-US" dirty="0" smtClean="0"/>
              <a:t>160 kW of peak power</a:t>
            </a:r>
            <a:endParaRPr lang="en-US" dirty="0"/>
          </a:p>
          <a:p>
            <a:r>
              <a:rPr lang="en-US" dirty="0" smtClean="0"/>
              <a:t>288 </a:t>
            </a:r>
            <a:r>
              <a:rPr lang="en-US" dirty="0"/>
              <a:t>lithium ion </a:t>
            </a:r>
            <a:r>
              <a:rPr lang="en-US" dirty="0" smtClean="0"/>
              <a:t>cells in </a:t>
            </a:r>
            <a:br>
              <a:rPr lang="en-US" dirty="0" smtClean="0"/>
            </a:br>
            <a:r>
              <a:rPr lang="en-US" dirty="0" smtClean="0">
                <a:solidFill>
                  <a:srgbClr val="0000FF"/>
                </a:solidFill>
              </a:rPr>
              <a:t>96 cell groups</a:t>
            </a:r>
          </a:p>
          <a:p>
            <a:pPr lvl="1"/>
            <a:r>
              <a:rPr lang="en-US" dirty="0" smtClean="0">
                <a:solidFill>
                  <a:srgbClr val="0000FF"/>
                </a:solidFill>
              </a:rPr>
              <a:t>For the most part, if you understand the cell, you understand the pack</a:t>
            </a:r>
            <a:endParaRPr lang="en-US" dirty="0">
              <a:solidFill>
                <a:srgbClr val="0000FF"/>
              </a:solidFill>
            </a:endParaRPr>
          </a:p>
          <a:p>
            <a:r>
              <a:rPr lang="en-US" dirty="0" smtClean="0"/>
              <a:t>960 </a:t>
            </a:r>
            <a:r>
              <a:rPr lang="en-US" dirty="0"/>
              <a:t>lbs. (435 kg) total </a:t>
            </a:r>
            <a:r>
              <a:rPr lang="en-US" dirty="0" smtClean="0"/>
              <a:t>weight…at the pack level:</a:t>
            </a:r>
          </a:p>
          <a:p>
            <a:pPr lvl="1"/>
            <a:r>
              <a:rPr lang="en-US" dirty="0" smtClean="0"/>
              <a:t>138 </a:t>
            </a:r>
            <a:r>
              <a:rPr lang="en-US" dirty="0" err="1" smtClean="0"/>
              <a:t>Wh</a:t>
            </a:r>
            <a:r>
              <a:rPr lang="en-US" dirty="0" smtClean="0"/>
              <a:t>/kg</a:t>
            </a:r>
          </a:p>
          <a:p>
            <a:pPr lvl="1"/>
            <a:r>
              <a:rPr lang="en-US" dirty="0" smtClean="0"/>
              <a:t>368 W/kg</a:t>
            </a:r>
          </a:p>
        </p:txBody>
      </p:sp>
      <p:sp>
        <p:nvSpPr>
          <p:cNvPr id="5" name="Title 4"/>
          <p:cNvSpPr>
            <a:spLocks noGrp="1"/>
          </p:cNvSpPr>
          <p:nvPr>
            <p:ph type="title"/>
          </p:nvPr>
        </p:nvSpPr>
        <p:spPr/>
        <p:txBody>
          <a:bodyPr/>
          <a:lstStyle/>
          <a:p>
            <a:r>
              <a:rPr lang="en-US" dirty="0" smtClean="0"/>
              <a:t>Chevrolet bolt</a:t>
            </a:r>
            <a:endParaRPr lang="en-US" dirty="0"/>
          </a:p>
        </p:txBody>
      </p:sp>
    </p:spTree>
    <p:extLst>
      <p:ext uri="{BB962C8B-B14F-4D97-AF65-F5344CB8AC3E}">
        <p14:creationId xmlns:p14="http://schemas.microsoft.com/office/powerpoint/2010/main" val="146594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7532" t="11689" r="34044" b="8162"/>
          <a:stretch/>
        </p:blipFill>
        <p:spPr>
          <a:xfrm>
            <a:off x="5771443" y="314325"/>
            <a:ext cx="6420557" cy="5977758"/>
          </a:xfrm>
          <a:prstGeom prst="rect">
            <a:avLst/>
          </a:prstGeom>
        </p:spPr>
      </p:pic>
      <p:sp>
        <p:nvSpPr>
          <p:cNvPr id="6" name="Title 5"/>
          <p:cNvSpPr>
            <a:spLocks noGrp="1"/>
          </p:cNvSpPr>
          <p:nvPr>
            <p:ph type="title"/>
          </p:nvPr>
        </p:nvSpPr>
        <p:spPr>
          <a:xfrm>
            <a:off x="609600" y="314325"/>
            <a:ext cx="4114800" cy="1219200"/>
          </a:xfrm>
        </p:spPr>
        <p:txBody>
          <a:bodyPr/>
          <a:lstStyle/>
          <a:p>
            <a:r>
              <a:rPr lang="en-US" sz="4000" dirty="0" smtClean="0"/>
              <a:t>Car and Driver …benchmarking</a:t>
            </a:r>
            <a:endParaRPr lang="en-US" sz="4000" dirty="0"/>
          </a:p>
        </p:txBody>
      </p:sp>
      <p:pic>
        <p:nvPicPr>
          <p:cNvPr id="2" name="Picture 1"/>
          <p:cNvPicPr>
            <a:picLocks noChangeAspect="1"/>
          </p:cNvPicPr>
          <p:nvPr/>
        </p:nvPicPr>
        <p:blipFill>
          <a:blip r:embed="rId3"/>
          <a:stretch>
            <a:fillRect/>
          </a:stretch>
        </p:blipFill>
        <p:spPr>
          <a:xfrm>
            <a:off x="135343" y="1828800"/>
            <a:ext cx="5351057" cy="3886200"/>
          </a:xfrm>
          <a:prstGeom prst="rect">
            <a:avLst/>
          </a:prstGeom>
        </p:spPr>
      </p:pic>
      <p:sp>
        <p:nvSpPr>
          <p:cNvPr id="4" name="Rectangle 3"/>
          <p:cNvSpPr/>
          <p:nvPr/>
        </p:nvSpPr>
        <p:spPr bwMode="auto">
          <a:xfrm>
            <a:off x="6553200" y="228600"/>
            <a:ext cx="1219200" cy="276999"/>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9" name="Rectangle 8"/>
          <p:cNvSpPr/>
          <p:nvPr/>
        </p:nvSpPr>
        <p:spPr>
          <a:xfrm>
            <a:off x="6553200" y="314325"/>
            <a:ext cx="3282373" cy="276999"/>
          </a:xfrm>
          <a:prstGeom prst="rect">
            <a:avLst/>
          </a:prstGeom>
          <a:solidFill>
            <a:schemeClr val="bg1"/>
          </a:solidFill>
        </p:spPr>
        <p:txBody>
          <a:bodyPr wrap="none">
            <a:spAutoFit/>
          </a:bodyPr>
          <a:lstStyle/>
          <a:p>
            <a:r>
              <a:rPr lang="en-US" dirty="0"/>
              <a:t>http://www.caranddriver.com/chevrolet/bolt-ev</a:t>
            </a:r>
          </a:p>
        </p:txBody>
      </p:sp>
      <p:sp>
        <p:nvSpPr>
          <p:cNvPr id="5" name="Freeform 4"/>
          <p:cNvSpPr/>
          <p:nvPr/>
        </p:nvSpPr>
        <p:spPr bwMode="auto">
          <a:xfrm>
            <a:off x="3157978" y="4294777"/>
            <a:ext cx="857840" cy="716313"/>
          </a:xfrm>
          <a:custGeom>
            <a:avLst/>
            <a:gdLst>
              <a:gd name="connsiteX0" fmla="*/ 113122 w 857840"/>
              <a:gd name="connsiteY0" fmla="*/ 13273 h 716313"/>
              <a:gd name="connsiteX1" fmla="*/ 113122 w 857840"/>
              <a:gd name="connsiteY1" fmla="*/ 13273 h 716313"/>
              <a:gd name="connsiteX2" fmla="*/ 84842 w 857840"/>
              <a:gd name="connsiteY2" fmla="*/ 88687 h 716313"/>
              <a:gd name="connsiteX3" fmla="*/ 65988 w 857840"/>
              <a:gd name="connsiteY3" fmla="*/ 145248 h 716313"/>
              <a:gd name="connsiteX4" fmla="*/ 47134 w 857840"/>
              <a:gd name="connsiteY4" fmla="*/ 173529 h 716313"/>
              <a:gd name="connsiteX5" fmla="*/ 28281 w 857840"/>
              <a:gd name="connsiteY5" fmla="*/ 277223 h 716313"/>
              <a:gd name="connsiteX6" fmla="*/ 9427 w 857840"/>
              <a:gd name="connsiteY6" fmla="*/ 352638 h 716313"/>
              <a:gd name="connsiteX7" fmla="*/ 0 w 857840"/>
              <a:gd name="connsiteY7" fmla="*/ 390345 h 716313"/>
              <a:gd name="connsiteX8" fmla="*/ 9427 w 857840"/>
              <a:gd name="connsiteY8" fmla="*/ 560028 h 716313"/>
              <a:gd name="connsiteX9" fmla="*/ 56561 w 857840"/>
              <a:gd name="connsiteY9" fmla="*/ 607162 h 716313"/>
              <a:gd name="connsiteX10" fmla="*/ 113122 w 857840"/>
              <a:gd name="connsiteY10" fmla="*/ 626015 h 716313"/>
              <a:gd name="connsiteX11" fmla="*/ 131976 w 857840"/>
              <a:gd name="connsiteY11" fmla="*/ 654296 h 716313"/>
              <a:gd name="connsiteX12" fmla="*/ 141402 w 857840"/>
              <a:gd name="connsiteY12" fmla="*/ 710856 h 716313"/>
              <a:gd name="connsiteX13" fmla="*/ 659877 w 857840"/>
              <a:gd name="connsiteY13" fmla="*/ 701430 h 716313"/>
              <a:gd name="connsiteX14" fmla="*/ 725864 w 857840"/>
              <a:gd name="connsiteY14" fmla="*/ 692003 h 716313"/>
              <a:gd name="connsiteX15" fmla="*/ 857840 w 857840"/>
              <a:gd name="connsiteY15" fmla="*/ 654296 h 716313"/>
              <a:gd name="connsiteX16" fmla="*/ 848413 w 857840"/>
              <a:gd name="connsiteY16" fmla="*/ 446906 h 716313"/>
              <a:gd name="connsiteX17" fmla="*/ 829559 w 857840"/>
              <a:gd name="connsiteY17" fmla="*/ 418625 h 716313"/>
              <a:gd name="connsiteX18" fmla="*/ 772998 w 857840"/>
              <a:gd name="connsiteY18" fmla="*/ 399772 h 716313"/>
              <a:gd name="connsiteX19" fmla="*/ 744718 w 857840"/>
              <a:gd name="connsiteY19" fmla="*/ 390345 h 716313"/>
              <a:gd name="connsiteX20" fmla="*/ 716438 w 857840"/>
              <a:gd name="connsiteY20" fmla="*/ 371491 h 716313"/>
              <a:gd name="connsiteX21" fmla="*/ 659877 w 857840"/>
              <a:gd name="connsiteY21" fmla="*/ 352638 h 716313"/>
              <a:gd name="connsiteX22" fmla="*/ 612743 w 857840"/>
              <a:gd name="connsiteY22" fmla="*/ 296077 h 716313"/>
              <a:gd name="connsiteX23" fmla="*/ 603316 w 857840"/>
              <a:gd name="connsiteY23" fmla="*/ 267797 h 716313"/>
              <a:gd name="connsiteX24" fmla="*/ 584462 w 857840"/>
              <a:gd name="connsiteY24" fmla="*/ 239516 h 716313"/>
              <a:gd name="connsiteX25" fmla="*/ 556182 w 857840"/>
              <a:gd name="connsiteY25" fmla="*/ 182955 h 716313"/>
              <a:gd name="connsiteX26" fmla="*/ 527901 w 857840"/>
              <a:gd name="connsiteY26" fmla="*/ 116968 h 716313"/>
              <a:gd name="connsiteX27" fmla="*/ 471341 w 857840"/>
              <a:gd name="connsiteY27" fmla="*/ 79261 h 716313"/>
              <a:gd name="connsiteX28" fmla="*/ 452487 w 857840"/>
              <a:gd name="connsiteY28" fmla="*/ 50980 h 716313"/>
              <a:gd name="connsiteX29" fmla="*/ 443060 w 857840"/>
              <a:gd name="connsiteY29" fmla="*/ 22700 h 716313"/>
              <a:gd name="connsiteX30" fmla="*/ 414780 w 857840"/>
              <a:gd name="connsiteY30" fmla="*/ 13273 h 716313"/>
              <a:gd name="connsiteX31" fmla="*/ 358219 w 857840"/>
              <a:gd name="connsiteY31" fmla="*/ 3846 h 716313"/>
              <a:gd name="connsiteX32" fmla="*/ 131976 w 857840"/>
              <a:gd name="connsiteY32" fmla="*/ 32126 h 716313"/>
              <a:gd name="connsiteX33" fmla="*/ 113122 w 857840"/>
              <a:gd name="connsiteY33" fmla="*/ 13273 h 7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57840" h="716313">
                <a:moveTo>
                  <a:pt x="113122" y="13273"/>
                </a:moveTo>
                <a:lnTo>
                  <a:pt x="113122" y="13273"/>
                </a:lnTo>
                <a:cubicBezTo>
                  <a:pt x="103695" y="38411"/>
                  <a:pt x="93872" y="63404"/>
                  <a:pt x="84842" y="88687"/>
                </a:cubicBezTo>
                <a:cubicBezTo>
                  <a:pt x="78158" y="107403"/>
                  <a:pt x="77012" y="128712"/>
                  <a:pt x="65988" y="145248"/>
                </a:cubicBezTo>
                <a:lnTo>
                  <a:pt x="47134" y="173529"/>
                </a:lnTo>
                <a:cubicBezTo>
                  <a:pt x="19184" y="285337"/>
                  <a:pt x="62067" y="108296"/>
                  <a:pt x="28281" y="277223"/>
                </a:cubicBezTo>
                <a:cubicBezTo>
                  <a:pt x="23199" y="302632"/>
                  <a:pt x="15712" y="327500"/>
                  <a:pt x="9427" y="352638"/>
                </a:cubicBezTo>
                <a:lnTo>
                  <a:pt x="0" y="390345"/>
                </a:lnTo>
                <a:cubicBezTo>
                  <a:pt x="3142" y="446906"/>
                  <a:pt x="1416" y="503949"/>
                  <a:pt x="9427" y="560028"/>
                </a:cubicBezTo>
                <a:cubicBezTo>
                  <a:pt x="12196" y="579413"/>
                  <a:pt x="41224" y="600345"/>
                  <a:pt x="56561" y="607162"/>
                </a:cubicBezTo>
                <a:cubicBezTo>
                  <a:pt x="74722" y="615233"/>
                  <a:pt x="113122" y="626015"/>
                  <a:pt x="113122" y="626015"/>
                </a:cubicBezTo>
                <a:cubicBezTo>
                  <a:pt x="119407" y="635442"/>
                  <a:pt x="128393" y="643548"/>
                  <a:pt x="131976" y="654296"/>
                </a:cubicBezTo>
                <a:cubicBezTo>
                  <a:pt x="138020" y="672429"/>
                  <a:pt x="122364" y="709156"/>
                  <a:pt x="141402" y="710856"/>
                </a:cubicBezTo>
                <a:cubicBezTo>
                  <a:pt x="313571" y="726228"/>
                  <a:pt x="487052" y="704572"/>
                  <a:pt x="659877" y="701430"/>
                </a:cubicBezTo>
                <a:cubicBezTo>
                  <a:pt x="681873" y="698288"/>
                  <a:pt x="703755" y="694214"/>
                  <a:pt x="725864" y="692003"/>
                </a:cubicBezTo>
                <a:cubicBezTo>
                  <a:pt x="859374" y="678652"/>
                  <a:pt x="835201" y="722211"/>
                  <a:pt x="857840" y="654296"/>
                </a:cubicBezTo>
                <a:cubicBezTo>
                  <a:pt x="854698" y="585166"/>
                  <a:pt x="856658" y="515614"/>
                  <a:pt x="848413" y="446906"/>
                </a:cubicBezTo>
                <a:cubicBezTo>
                  <a:pt x="847063" y="435657"/>
                  <a:pt x="839167" y="424630"/>
                  <a:pt x="829559" y="418625"/>
                </a:cubicBezTo>
                <a:cubicBezTo>
                  <a:pt x="812706" y="408092"/>
                  <a:pt x="791852" y="406056"/>
                  <a:pt x="772998" y="399772"/>
                </a:cubicBezTo>
                <a:cubicBezTo>
                  <a:pt x="763571" y="396630"/>
                  <a:pt x="752986" y="395857"/>
                  <a:pt x="744718" y="390345"/>
                </a:cubicBezTo>
                <a:cubicBezTo>
                  <a:pt x="735291" y="384060"/>
                  <a:pt x="726791" y="376092"/>
                  <a:pt x="716438" y="371491"/>
                </a:cubicBezTo>
                <a:cubicBezTo>
                  <a:pt x="698277" y="363420"/>
                  <a:pt x="659877" y="352638"/>
                  <a:pt x="659877" y="352638"/>
                </a:cubicBezTo>
                <a:cubicBezTo>
                  <a:pt x="639028" y="331789"/>
                  <a:pt x="625868" y="322326"/>
                  <a:pt x="612743" y="296077"/>
                </a:cubicBezTo>
                <a:cubicBezTo>
                  <a:pt x="608299" y="287189"/>
                  <a:pt x="607760" y="276685"/>
                  <a:pt x="603316" y="267797"/>
                </a:cubicBezTo>
                <a:cubicBezTo>
                  <a:pt x="598249" y="257663"/>
                  <a:pt x="589529" y="249650"/>
                  <a:pt x="584462" y="239516"/>
                </a:cubicBezTo>
                <a:cubicBezTo>
                  <a:pt x="545428" y="161450"/>
                  <a:pt x="610219" y="264015"/>
                  <a:pt x="556182" y="182955"/>
                </a:cubicBezTo>
                <a:cubicBezTo>
                  <a:pt x="549963" y="158078"/>
                  <a:pt x="548734" y="135197"/>
                  <a:pt x="527901" y="116968"/>
                </a:cubicBezTo>
                <a:cubicBezTo>
                  <a:pt x="510848" y="102047"/>
                  <a:pt x="471341" y="79261"/>
                  <a:pt x="471341" y="79261"/>
                </a:cubicBezTo>
                <a:cubicBezTo>
                  <a:pt x="465056" y="69834"/>
                  <a:pt x="457554" y="61114"/>
                  <a:pt x="452487" y="50980"/>
                </a:cubicBezTo>
                <a:cubicBezTo>
                  <a:pt x="448043" y="42092"/>
                  <a:pt x="450086" y="29726"/>
                  <a:pt x="443060" y="22700"/>
                </a:cubicBezTo>
                <a:cubicBezTo>
                  <a:pt x="436034" y="15674"/>
                  <a:pt x="424480" y="15429"/>
                  <a:pt x="414780" y="13273"/>
                </a:cubicBezTo>
                <a:cubicBezTo>
                  <a:pt x="396121" y="9127"/>
                  <a:pt x="377073" y="6988"/>
                  <a:pt x="358219" y="3846"/>
                </a:cubicBezTo>
                <a:cubicBezTo>
                  <a:pt x="206536" y="11069"/>
                  <a:pt x="205346" y="-22901"/>
                  <a:pt x="131976" y="32126"/>
                </a:cubicBezTo>
                <a:cubicBezTo>
                  <a:pt x="128421" y="34792"/>
                  <a:pt x="116264" y="16415"/>
                  <a:pt x="113122" y="13273"/>
                </a:cubicBezTo>
                <a:close/>
              </a:path>
            </a:pathLst>
          </a:cu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7" name="TextBox 6"/>
          <p:cNvSpPr txBox="1"/>
          <p:nvPr/>
        </p:nvSpPr>
        <p:spPr>
          <a:xfrm>
            <a:off x="990600" y="5715000"/>
            <a:ext cx="3853940" cy="400110"/>
          </a:xfrm>
          <a:prstGeom prst="rect">
            <a:avLst/>
          </a:prstGeom>
          <a:noFill/>
        </p:spPr>
        <p:txBody>
          <a:bodyPr wrap="none" rtlCol="0">
            <a:spAutoFit/>
          </a:bodyPr>
          <a:lstStyle/>
          <a:p>
            <a:r>
              <a:rPr lang="en-US" sz="2000" b="1" i="1" dirty="0" smtClean="0">
                <a:solidFill>
                  <a:srgbClr val="0000FF"/>
                </a:solidFill>
              </a:rPr>
              <a:t>The competition will be fierce!</a:t>
            </a:r>
            <a:endParaRPr lang="en-US" sz="2000" b="1" i="1" dirty="0">
              <a:solidFill>
                <a:srgbClr val="0000FF"/>
              </a:solidFill>
            </a:endParaRPr>
          </a:p>
        </p:txBody>
      </p:sp>
    </p:spTree>
    <p:extLst>
      <p:ext uri="{BB962C8B-B14F-4D97-AF65-F5344CB8AC3E}">
        <p14:creationId xmlns:p14="http://schemas.microsoft.com/office/powerpoint/2010/main" val="342048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963" y="1384300"/>
            <a:ext cx="75882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4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7853362" y="1612905"/>
            <a:ext cx="762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4496" name="Rectangle 9"/>
          <p:cNvSpPr>
            <a:spLocks noGrp="1" noChangeArrowheads="1"/>
          </p:cNvSpPr>
          <p:nvPr>
            <p:ph type="title"/>
          </p:nvPr>
        </p:nvSpPr>
        <p:spPr>
          <a:xfrm>
            <a:off x="0" y="-19259"/>
            <a:ext cx="8229600" cy="832059"/>
          </a:xfrm>
        </p:spPr>
        <p:txBody>
          <a:bodyPr vert="horz" wrap="square" lIns="92075" tIns="46038" rIns="92075" bIns="46038" numCol="1" anchor="ctr" anchorCtr="0" compatLnSpc="1">
            <a:prstTxWarp prst="textNoShape">
              <a:avLst/>
            </a:prstTxWarp>
          </a:bodyPr>
          <a:lstStyle/>
          <a:p>
            <a:pPr algn="l"/>
            <a:r>
              <a:rPr lang="en-US" sz="3600" dirty="0" smtClean="0">
                <a:cs typeface="Arial" pitchFamily="34" charset="0"/>
              </a:rPr>
              <a:t>Anatomy of </a:t>
            </a:r>
            <a:r>
              <a:rPr lang="en-US" sz="3600" dirty="0">
                <a:cs typeface="Arial" pitchFamily="34" charset="0"/>
              </a:rPr>
              <a:t>a Lithium-Ion Battery</a:t>
            </a:r>
          </a:p>
        </p:txBody>
      </p:sp>
      <p:sp>
        <p:nvSpPr>
          <p:cNvPr id="46" name="Slide Number Placeholder 1"/>
          <p:cNvSpPr>
            <a:spLocks noGrp="1"/>
          </p:cNvSpPr>
          <p:nvPr>
            <p:ph type="sldNum" sz="quarter" idx="4294967295"/>
          </p:nvPr>
        </p:nvSpPr>
        <p:spPr>
          <a:xfrm>
            <a:off x="6329362" y="6181725"/>
            <a:ext cx="2133600" cy="476250"/>
          </a:xfrm>
          <a:prstGeom prst="rect">
            <a:avLst/>
          </a:prstGeom>
        </p:spPr>
        <p:txBody>
          <a:bodyPr/>
          <a:lstStyle/>
          <a:p>
            <a:fld id="{DEBEF67A-A92A-4386-88BA-CCCAF9AAB8CB}" type="slidenum">
              <a:rPr lang="en-US">
                <a:solidFill>
                  <a:srgbClr val="FFFFFF"/>
                </a:solidFill>
              </a:rPr>
              <a:pPr/>
              <a:t>6</a:t>
            </a:fld>
            <a:endParaRPr lang="en-US">
              <a:solidFill>
                <a:srgbClr val="FFFFFF"/>
              </a:solidFill>
            </a:endParaRPr>
          </a:p>
        </p:txBody>
      </p:sp>
      <p:sp>
        <p:nvSpPr>
          <p:cNvPr id="404527" name="Text Box 47"/>
          <p:cNvSpPr txBox="1">
            <a:spLocks noChangeArrowheads="1"/>
          </p:cNvSpPr>
          <p:nvPr/>
        </p:nvSpPr>
        <p:spPr bwMode="auto">
          <a:xfrm>
            <a:off x="5262562" y="927100"/>
            <a:ext cx="1395413" cy="336550"/>
          </a:xfrm>
          <a:prstGeom prst="rect">
            <a:avLst/>
          </a:prstGeom>
          <a:solidFill>
            <a:schemeClr val="bg1"/>
          </a:solidFill>
          <a:ln w="9525">
            <a:noFill/>
            <a:miter lim="800000"/>
            <a:headEnd/>
            <a:tailEnd/>
          </a:ln>
          <a:effectLst/>
        </p:spPr>
        <p:txBody>
          <a:bodyPr>
            <a:spAutoFit/>
          </a:bodyPr>
          <a:lstStyle/>
          <a:p>
            <a:pPr algn="r">
              <a:spcBef>
                <a:spcPct val="50000"/>
              </a:spcBef>
            </a:pPr>
            <a:r>
              <a:rPr lang="en-US" sz="1600">
                <a:solidFill>
                  <a:srgbClr val="003366"/>
                </a:solidFill>
                <a:cs typeface="Arial"/>
              </a:rPr>
              <a:t>DISCHARGE</a:t>
            </a:r>
          </a:p>
        </p:txBody>
      </p:sp>
      <p:sp>
        <p:nvSpPr>
          <p:cNvPr id="404482" name="Rectangle 2" descr="Cork"/>
          <p:cNvSpPr>
            <a:spLocks noChangeArrowheads="1"/>
          </p:cNvSpPr>
          <p:nvPr/>
        </p:nvSpPr>
        <p:spPr bwMode="auto">
          <a:xfrm>
            <a:off x="6934200" y="2362200"/>
            <a:ext cx="1524000" cy="3200400"/>
          </a:xfrm>
          <a:prstGeom prst="rect">
            <a:avLst/>
          </a:prstGeom>
          <a:solidFill>
            <a:srgbClr val="FFC000"/>
          </a:solidFill>
          <a:ln w="12700">
            <a:solidFill>
              <a:schemeClr val="tx1"/>
            </a:solidFill>
            <a:miter lim="800000"/>
            <a:headEnd type="none" w="sm" len="sm"/>
            <a:tailEnd type="none" w="sm" len="sm"/>
          </a:ln>
        </p:spPr>
        <p:txBody>
          <a:bodyPr wrap="none" anchor="ctr"/>
          <a:lstStyle/>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p:txBody>
      </p:sp>
      <p:sp>
        <p:nvSpPr>
          <p:cNvPr id="404483" name="Rectangle 4" descr="Granite"/>
          <p:cNvSpPr>
            <a:spLocks noChangeArrowheads="1"/>
          </p:cNvSpPr>
          <p:nvPr/>
        </p:nvSpPr>
        <p:spPr bwMode="auto">
          <a:xfrm>
            <a:off x="381000" y="2362200"/>
            <a:ext cx="1447800" cy="3200400"/>
          </a:xfrm>
          <a:prstGeom prst="rect">
            <a:avLst/>
          </a:prstGeom>
          <a:pattFill prst="pct90">
            <a:fgClr>
              <a:srgbClr val="33CCFF"/>
            </a:fgClr>
            <a:bgClr>
              <a:srgbClr val="FFFFFF"/>
            </a:bgClr>
          </a:pattFill>
          <a:ln w="12700">
            <a:solidFill>
              <a:schemeClr val="tx1"/>
            </a:solidFill>
            <a:miter lim="800000"/>
            <a:headEnd type="none" w="sm" len="sm"/>
            <a:tailEnd type="none" w="sm" len="sm"/>
          </a:ln>
        </p:spPr>
        <p:txBody>
          <a:bodyPr wrap="none" anchor="ctr"/>
          <a:lstStyle/>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a:solidFill>
                <a:srgbClr val="003366"/>
              </a:solidFill>
              <a:cs typeface="Arial"/>
            </a:endParaRPr>
          </a:p>
          <a:p>
            <a:pPr algn="ctr" eaLnBrk="0" hangingPunct="0"/>
            <a:endParaRPr lang="en-US" sz="2400">
              <a:solidFill>
                <a:srgbClr val="003366"/>
              </a:solidFill>
              <a:cs typeface="Arial"/>
            </a:endParaRPr>
          </a:p>
        </p:txBody>
      </p:sp>
      <p:pic>
        <p:nvPicPr>
          <p:cNvPr id="404484" name="Picture 21"/>
          <p:cNvPicPr>
            <a:picLocks noChangeAspect="1" noChangeArrowheads="1"/>
          </p:cNvPicPr>
          <p:nvPr/>
        </p:nvPicPr>
        <p:blipFill>
          <a:blip r:embed="rId6" cstate="print"/>
          <a:srcRect/>
          <a:stretch>
            <a:fillRect/>
          </a:stretch>
        </p:blipFill>
        <p:spPr bwMode="auto">
          <a:xfrm>
            <a:off x="461962" y="2832100"/>
            <a:ext cx="609600" cy="609600"/>
          </a:xfrm>
          <a:prstGeom prst="rect">
            <a:avLst/>
          </a:prstGeom>
          <a:noFill/>
          <a:ln w="12700">
            <a:noFill/>
            <a:miter lim="800000"/>
            <a:headEnd type="none" w="sm" len="sm"/>
            <a:tailEnd type="none" w="sm" len="sm"/>
          </a:ln>
        </p:spPr>
      </p:pic>
      <p:pic>
        <p:nvPicPr>
          <p:cNvPr id="404485" name="Picture 20"/>
          <p:cNvPicPr>
            <a:picLocks noChangeAspect="1" noChangeArrowheads="1"/>
          </p:cNvPicPr>
          <p:nvPr/>
        </p:nvPicPr>
        <p:blipFill>
          <a:blip r:embed="rId7" cstate="print"/>
          <a:srcRect/>
          <a:stretch>
            <a:fillRect/>
          </a:stretch>
        </p:blipFill>
        <p:spPr bwMode="auto">
          <a:xfrm>
            <a:off x="7015162" y="2451100"/>
            <a:ext cx="609600" cy="609600"/>
          </a:xfrm>
          <a:prstGeom prst="rect">
            <a:avLst/>
          </a:prstGeom>
          <a:noFill/>
          <a:ln w="12700">
            <a:noFill/>
            <a:miter lim="800000"/>
            <a:headEnd type="none" w="sm" len="sm"/>
            <a:tailEnd type="none" w="sm" len="sm"/>
          </a:ln>
        </p:spPr>
      </p:pic>
      <p:sp>
        <p:nvSpPr>
          <p:cNvPr id="404486" name="Oval 29"/>
          <p:cNvSpPr>
            <a:spLocks noChangeArrowheads="1"/>
          </p:cNvSpPr>
          <p:nvPr/>
        </p:nvSpPr>
        <p:spPr bwMode="auto">
          <a:xfrm>
            <a:off x="1223962" y="2527300"/>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487" name="Line 7"/>
          <p:cNvSpPr>
            <a:spLocks noChangeShapeType="1"/>
          </p:cNvSpPr>
          <p:nvPr/>
        </p:nvSpPr>
        <p:spPr bwMode="auto">
          <a:xfrm flipH="1">
            <a:off x="1703393" y="1274763"/>
            <a:ext cx="1012825" cy="0"/>
          </a:xfrm>
          <a:prstGeom prst="line">
            <a:avLst/>
          </a:prstGeom>
          <a:noFill/>
          <a:ln w="73025">
            <a:solidFill>
              <a:schemeClr val="bg1"/>
            </a:solidFill>
            <a:round/>
            <a:headEnd/>
            <a:tailEnd type="triangle" w="med" len="med"/>
          </a:ln>
          <a:effectLst/>
        </p:spPr>
        <p:txBody>
          <a:bodyPr/>
          <a:lstStyle/>
          <a:p>
            <a:pPr algn="ctr"/>
            <a:endParaRPr lang="en-US" sz="3200">
              <a:solidFill>
                <a:srgbClr val="006666"/>
              </a:solidFill>
              <a:cs typeface="Arial"/>
            </a:endParaRPr>
          </a:p>
        </p:txBody>
      </p:sp>
      <p:sp>
        <p:nvSpPr>
          <p:cNvPr id="404489" name="Line 9"/>
          <p:cNvSpPr>
            <a:spLocks noChangeShapeType="1"/>
          </p:cNvSpPr>
          <p:nvPr/>
        </p:nvSpPr>
        <p:spPr bwMode="auto">
          <a:xfrm>
            <a:off x="5819775" y="1306513"/>
            <a:ext cx="1208087" cy="0"/>
          </a:xfrm>
          <a:prstGeom prst="line">
            <a:avLst/>
          </a:prstGeom>
          <a:noFill/>
          <a:ln w="73025">
            <a:solidFill>
              <a:schemeClr val="bg1"/>
            </a:solidFill>
            <a:round/>
            <a:headEnd/>
            <a:tailEnd type="triangle" w="med" len="med"/>
          </a:ln>
          <a:effectLst/>
        </p:spPr>
        <p:txBody>
          <a:bodyPr/>
          <a:lstStyle/>
          <a:p>
            <a:pPr algn="ctr"/>
            <a:endParaRPr lang="en-US" sz="3200">
              <a:solidFill>
                <a:srgbClr val="006666"/>
              </a:solidFill>
              <a:cs typeface="Arial"/>
            </a:endParaRPr>
          </a:p>
        </p:txBody>
      </p:sp>
      <p:sp>
        <p:nvSpPr>
          <p:cNvPr id="404491" name="Oval 3"/>
          <p:cNvSpPr>
            <a:spLocks noChangeArrowheads="1"/>
          </p:cNvSpPr>
          <p:nvPr/>
        </p:nvSpPr>
        <p:spPr bwMode="auto">
          <a:xfrm>
            <a:off x="7162800" y="31242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492" name="Rectangle 5"/>
          <p:cNvSpPr>
            <a:spLocks noChangeArrowheads="1"/>
          </p:cNvSpPr>
          <p:nvPr/>
        </p:nvSpPr>
        <p:spPr bwMode="auto">
          <a:xfrm>
            <a:off x="1828800" y="2362200"/>
            <a:ext cx="5105400" cy="3200400"/>
          </a:xfrm>
          <a:prstGeom prst="rect">
            <a:avLst/>
          </a:prstGeom>
          <a:solidFill>
            <a:srgbClr val="99FFCC"/>
          </a:solidFill>
          <a:ln w="12700">
            <a:solidFill>
              <a:schemeClr val="tx1"/>
            </a:solidFill>
            <a:miter lim="800000"/>
            <a:headEnd type="none" w="sm" len="sm"/>
            <a:tailEnd type="none" w="sm" len="sm"/>
          </a:ln>
        </p:spPr>
        <p:txBody>
          <a:bodyPr wrap="none" anchor="ctr"/>
          <a:lstStyle/>
          <a:p>
            <a:pPr algn="ctr" eaLnBrk="0" hangingPunct="0"/>
            <a:endParaRPr lang="en-US" sz="2400">
              <a:solidFill>
                <a:srgbClr val="003366"/>
              </a:solidFill>
              <a:cs typeface="Arial"/>
            </a:endParaRPr>
          </a:p>
          <a:p>
            <a:pPr algn="ctr" eaLnBrk="0" hangingPunct="0"/>
            <a:endParaRPr lang="en-US" sz="2400">
              <a:solidFill>
                <a:srgbClr val="003366"/>
              </a:solidFill>
              <a:cs typeface="Arial"/>
            </a:endParaRPr>
          </a:p>
          <a:p>
            <a:pPr algn="ctr" eaLnBrk="0" hangingPunct="0"/>
            <a:endParaRPr lang="en-US" sz="2400">
              <a:solidFill>
                <a:srgbClr val="003366"/>
              </a:solidFill>
              <a:cs typeface="Arial"/>
            </a:endParaRPr>
          </a:p>
          <a:p>
            <a:pPr algn="ctr" eaLnBrk="0" hangingPunct="0"/>
            <a:endParaRPr lang="en-US" sz="2400">
              <a:solidFill>
                <a:srgbClr val="003366"/>
              </a:solidFill>
              <a:cs typeface="Arial"/>
            </a:endParaRPr>
          </a:p>
          <a:p>
            <a:pPr algn="ctr" eaLnBrk="0" hangingPunct="0"/>
            <a:endParaRPr lang="en-US" sz="2400">
              <a:solidFill>
                <a:srgbClr val="003366"/>
              </a:solidFill>
              <a:cs typeface="Arial"/>
            </a:endParaRPr>
          </a:p>
          <a:p>
            <a:pPr algn="ctr" eaLnBrk="0" hangingPunct="0"/>
            <a:endParaRPr lang="en-US" sz="2400">
              <a:solidFill>
                <a:srgbClr val="003366"/>
              </a:solidFill>
              <a:cs typeface="Arial"/>
            </a:endParaRPr>
          </a:p>
        </p:txBody>
      </p:sp>
      <p:cxnSp>
        <p:nvCxnSpPr>
          <p:cNvPr id="404493" name="AutoShape 6"/>
          <p:cNvCxnSpPr>
            <a:cxnSpLocks noChangeShapeType="1"/>
            <a:stCxn id="404483" idx="0"/>
            <a:endCxn id="404482" idx="0"/>
          </p:cNvCxnSpPr>
          <p:nvPr/>
        </p:nvCxnSpPr>
        <p:spPr bwMode="auto">
          <a:xfrm rot="5400000" flipV="1">
            <a:off x="4399756" y="-932656"/>
            <a:ext cx="1588" cy="6591300"/>
          </a:xfrm>
          <a:prstGeom prst="bentConnector3">
            <a:avLst>
              <a:gd name="adj1" fmla="val -47700014"/>
            </a:avLst>
          </a:prstGeom>
          <a:noFill/>
          <a:ln w="12700">
            <a:solidFill>
              <a:schemeClr val="tx1"/>
            </a:solidFill>
            <a:miter lim="800000"/>
            <a:headEnd type="none" w="sm" len="sm"/>
            <a:tailEnd type="none" w="sm" len="sm"/>
          </a:ln>
        </p:spPr>
      </p:cxnSp>
      <p:sp>
        <p:nvSpPr>
          <p:cNvPr id="404494" name="Oval 7"/>
          <p:cNvSpPr>
            <a:spLocks noChangeArrowheads="1"/>
          </p:cNvSpPr>
          <p:nvPr/>
        </p:nvSpPr>
        <p:spPr bwMode="auto">
          <a:xfrm>
            <a:off x="3814762" y="1079500"/>
            <a:ext cx="1081088" cy="1081088"/>
          </a:xfrm>
          <a:prstGeom prst="ellipse">
            <a:avLst/>
          </a:prstGeom>
          <a:solidFill>
            <a:schemeClr val="bg1"/>
          </a:solidFill>
          <a:ln w="38100">
            <a:solidFill>
              <a:schemeClr val="tx1"/>
            </a:solidFill>
            <a:round/>
            <a:headEnd type="none" w="sm" len="sm"/>
            <a:tailEnd type="none" w="sm" len="sm"/>
          </a:ln>
        </p:spPr>
        <p:txBody>
          <a:bodyPr wrap="none" anchor="ctr"/>
          <a:lstStyle/>
          <a:p>
            <a:pPr algn="ctr" eaLnBrk="0" hangingPunct="0"/>
            <a:r>
              <a:rPr lang="en-US" sz="4000" dirty="0">
                <a:cs typeface="Arial"/>
              </a:rPr>
              <a:t>V</a:t>
            </a:r>
            <a:endParaRPr lang="en-US" sz="4000" baseline="-25000" dirty="0">
              <a:cs typeface="Arial"/>
            </a:endParaRPr>
          </a:p>
        </p:txBody>
      </p:sp>
      <p:sp>
        <p:nvSpPr>
          <p:cNvPr id="404495" name="Oval 8"/>
          <p:cNvSpPr>
            <a:spLocks noChangeArrowheads="1"/>
          </p:cNvSpPr>
          <p:nvPr/>
        </p:nvSpPr>
        <p:spPr bwMode="auto">
          <a:xfrm>
            <a:off x="5943600" y="25908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3200">
                <a:solidFill>
                  <a:srgbClr val="003366"/>
                </a:solidFill>
                <a:cs typeface="Arial"/>
              </a:rPr>
              <a:t>PF</a:t>
            </a:r>
            <a:r>
              <a:rPr lang="en-US" sz="3200" baseline="-25000">
                <a:solidFill>
                  <a:srgbClr val="003366"/>
                </a:solidFill>
                <a:cs typeface="Arial"/>
              </a:rPr>
              <a:t>6</a:t>
            </a:r>
            <a:r>
              <a:rPr lang="en-US" sz="3200" baseline="30000">
                <a:solidFill>
                  <a:srgbClr val="003366"/>
                </a:solidFill>
                <a:latin typeface="Symbol" pitchFamily="18" charset="2"/>
                <a:cs typeface="Arial"/>
              </a:rPr>
              <a:t>-</a:t>
            </a:r>
          </a:p>
        </p:txBody>
      </p:sp>
      <p:sp>
        <p:nvSpPr>
          <p:cNvPr id="404497" name="Oval 10"/>
          <p:cNvSpPr>
            <a:spLocks noChangeArrowheads="1"/>
          </p:cNvSpPr>
          <p:nvPr/>
        </p:nvSpPr>
        <p:spPr bwMode="auto">
          <a:xfrm>
            <a:off x="4572000" y="32004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3200">
                <a:solidFill>
                  <a:srgbClr val="003366"/>
                </a:solidFill>
                <a:cs typeface="Arial"/>
              </a:rPr>
              <a:t>PF</a:t>
            </a:r>
            <a:r>
              <a:rPr lang="en-US" sz="3200" baseline="-25000">
                <a:solidFill>
                  <a:srgbClr val="003366"/>
                </a:solidFill>
                <a:cs typeface="Arial"/>
              </a:rPr>
              <a:t>6</a:t>
            </a:r>
            <a:r>
              <a:rPr lang="en-US" sz="3200" baseline="30000">
                <a:solidFill>
                  <a:srgbClr val="003366"/>
                </a:solidFill>
                <a:latin typeface="Symbol" pitchFamily="18" charset="2"/>
                <a:cs typeface="Arial"/>
              </a:rPr>
              <a:t>-</a:t>
            </a:r>
          </a:p>
        </p:txBody>
      </p:sp>
      <p:sp>
        <p:nvSpPr>
          <p:cNvPr id="404498" name="Oval 11"/>
          <p:cNvSpPr>
            <a:spLocks noChangeArrowheads="1"/>
          </p:cNvSpPr>
          <p:nvPr/>
        </p:nvSpPr>
        <p:spPr bwMode="auto">
          <a:xfrm>
            <a:off x="4986337" y="45720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3200">
                <a:solidFill>
                  <a:srgbClr val="003366"/>
                </a:solidFill>
                <a:cs typeface="Arial"/>
              </a:rPr>
              <a:t>PF</a:t>
            </a:r>
            <a:r>
              <a:rPr lang="en-US" sz="3200" baseline="-25000">
                <a:solidFill>
                  <a:srgbClr val="003366"/>
                </a:solidFill>
                <a:cs typeface="Arial"/>
              </a:rPr>
              <a:t>6</a:t>
            </a:r>
            <a:r>
              <a:rPr lang="en-US" sz="3200" baseline="30000">
                <a:solidFill>
                  <a:srgbClr val="003366"/>
                </a:solidFill>
                <a:latin typeface="Symbol" pitchFamily="18" charset="2"/>
                <a:cs typeface="Arial"/>
              </a:rPr>
              <a:t>-</a:t>
            </a:r>
          </a:p>
        </p:txBody>
      </p:sp>
      <p:sp>
        <p:nvSpPr>
          <p:cNvPr id="404499" name="Oval 12"/>
          <p:cNvSpPr>
            <a:spLocks noChangeArrowheads="1"/>
          </p:cNvSpPr>
          <p:nvPr/>
        </p:nvSpPr>
        <p:spPr bwMode="auto">
          <a:xfrm>
            <a:off x="2514600" y="269875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3200">
                <a:solidFill>
                  <a:srgbClr val="003366"/>
                </a:solidFill>
                <a:cs typeface="Arial"/>
              </a:rPr>
              <a:t>PF</a:t>
            </a:r>
            <a:r>
              <a:rPr lang="en-US" sz="3200" baseline="-25000">
                <a:solidFill>
                  <a:srgbClr val="003366"/>
                </a:solidFill>
                <a:cs typeface="Arial"/>
              </a:rPr>
              <a:t>6</a:t>
            </a:r>
            <a:r>
              <a:rPr lang="en-US" sz="3200" baseline="30000">
                <a:solidFill>
                  <a:srgbClr val="003366"/>
                </a:solidFill>
                <a:latin typeface="Symbol" pitchFamily="18" charset="2"/>
                <a:cs typeface="Arial"/>
              </a:rPr>
              <a:t>-</a:t>
            </a:r>
          </a:p>
        </p:txBody>
      </p:sp>
      <p:sp>
        <p:nvSpPr>
          <p:cNvPr id="381965" name="Oval 13"/>
          <p:cNvSpPr>
            <a:spLocks noChangeArrowheads="1"/>
          </p:cNvSpPr>
          <p:nvPr/>
        </p:nvSpPr>
        <p:spPr bwMode="auto">
          <a:xfrm>
            <a:off x="4191000" y="41148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Li</a:t>
            </a:r>
            <a:r>
              <a:rPr lang="en-US" sz="4000" baseline="30000">
                <a:solidFill>
                  <a:srgbClr val="003366"/>
                </a:solidFill>
                <a:cs typeface="Arial"/>
              </a:rPr>
              <a:t>+</a:t>
            </a:r>
          </a:p>
        </p:txBody>
      </p:sp>
      <p:sp>
        <p:nvSpPr>
          <p:cNvPr id="381966" name="Oval 14"/>
          <p:cNvSpPr>
            <a:spLocks noChangeArrowheads="1"/>
          </p:cNvSpPr>
          <p:nvPr/>
        </p:nvSpPr>
        <p:spPr bwMode="auto">
          <a:xfrm>
            <a:off x="3810000" y="26670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Li</a:t>
            </a:r>
            <a:r>
              <a:rPr lang="en-US" sz="4000" baseline="30000">
                <a:solidFill>
                  <a:srgbClr val="003366"/>
                </a:solidFill>
                <a:cs typeface="Arial"/>
              </a:rPr>
              <a:t>+</a:t>
            </a:r>
          </a:p>
        </p:txBody>
      </p:sp>
      <p:sp>
        <p:nvSpPr>
          <p:cNvPr id="381967" name="Oval 15"/>
          <p:cNvSpPr>
            <a:spLocks noChangeArrowheads="1"/>
          </p:cNvSpPr>
          <p:nvPr/>
        </p:nvSpPr>
        <p:spPr bwMode="auto">
          <a:xfrm>
            <a:off x="5791200" y="35052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Li</a:t>
            </a:r>
            <a:r>
              <a:rPr lang="en-US" sz="4000" baseline="30000">
                <a:solidFill>
                  <a:srgbClr val="003366"/>
                </a:solidFill>
                <a:cs typeface="Arial"/>
              </a:rPr>
              <a:t>+</a:t>
            </a:r>
          </a:p>
        </p:txBody>
      </p:sp>
      <p:sp>
        <p:nvSpPr>
          <p:cNvPr id="404503" name="Oval 16"/>
          <p:cNvSpPr>
            <a:spLocks noChangeArrowheads="1"/>
          </p:cNvSpPr>
          <p:nvPr/>
        </p:nvSpPr>
        <p:spPr bwMode="auto">
          <a:xfrm>
            <a:off x="838200" y="34290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381969" name="Oval 17"/>
          <p:cNvSpPr>
            <a:spLocks noChangeArrowheads="1"/>
          </p:cNvSpPr>
          <p:nvPr/>
        </p:nvSpPr>
        <p:spPr bwMode="auto">
          <a:xfrm>
            <a:off x="1981200" y="3429000"/>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Li</a:t>
            </a:r>
            <a:r>
              <a:rPr lang="en-US" sz="4000" baseline="30000">
                <a:solidFill>
                  <a:srgbClr val="003366"/>
                </a:solidFill>
                <a:cs typeface="Arial"/>
              </a:rPr>
              <a:t>+</a:t>
            </a:r>
          </a:p>
        </p:txBody>
      </p:sp>
      <p:pic>
        <p:nvPicPr>
          <p:cNvPr id="404505" name="Picture 19"/>
          <p:cNvPicPr>
            <a:picLocks noChangeAspect="1" noChangeArrowheads="1"/>
          </p:cNvPicPr>
          <p:nvPr/>
        </p:nvPicPr>
        <p:blipFill>
          <a:blip r:embed="rId8" cstate="print"/>
          <a:srcRect/>
          <a:stretch>
            <a:fillRect/>
          </a:stretch>
        </p:blipFill>
        <p:spPr bwMode="auto">
          <a:xfrm>
            <a:off x="538162" y="4356100"/>
            <a:ext cx="609600" cy="609600"/>
          </a:xfrm>
          <a:prstGeom prst="rect">
            <a:avLst/>
          </a:prstGeom>
          <a:noFill/>
          <a:ln w="12700">
            <a:noFill/>
            <a:miter lim="800000"/>
            <a:headEnd type="none" w="sm" len="sm"/>
            <a:tailEnd type="none" w="sm" len="sm"/>
          </a:ln>
        </p:spPr>
      </p:pic>
      <p:pic>
        <p:nvPicPr>
          <p:cNvPr id="404506" name="Picture 23"/>
          <p:cNvPicPr>
            <a:picLocks noChangeAspect="1" noChangeArrowheads="1"/>
          </p:cNvPicPr>
          <p:nvPr/>
        </p:nvPicPr>
        <p:blipFill>
          <a:blip r:embed="rId9" cstate="print"/>
          <a:srcRect/>
          <a:stretch>
            <a:fillRect/>
          </a:stretch>
        </p:blipFill>
        <p:spPr bwMode="auto">
          <a:xfrm>
            <a:off x="690562" y="4889500"/>
            <a:ext cx="609600" cy="609600"/>
          </a:xfrm>
          <a:prstGeom prst="rect">
            <a:avLst/>
          </a:prstGeom>
          <a:noFill/>
          <a:ln w="12700">
            <a:noFill/>
            <a:miter lim="800000"/>
            <a:headEnd type="none" w="sm" len="sm"/>
            <a:tailEnd type="none" w="sm" len="sm"/>
          </a:ln>
        </p:spPr>
      </p:pic>
      <p:pic>
        <p:nvPicPr>
          <p:cNvPr id="404507" name="Picture 24"/>
          <p:cNvPicPr>
            <a:picLocks noChangeAspect="1" noChangeArrowheads="1"/>
          </p:cNvPicPr>
          <p:nvPr/>
        </p:nvPicPr>
        <p:blipFill>
          <a:blip r:embed="rId10" cstate="print"/>
          <a:srcRect/>
          <a:stretch>
            <a:fillRect/>
          </a:stretch>
        </p:blipFill>
        <p:spPr bwMode="auto">
          <a:xfrm>
            <a:off x="2971801" y="4832361"/>
            <a:ext cx="714375" cy="576263"/>
          </a:xfrm>
          <a:prstGeom prst="rect">
            <a:avLst/>
          </a:prstGeom>
          <a:noFill/>
          <a:ln w="12700">
            <a:noFill/>
            <a:miter lim="800000"/>
            <a:headEnd type="none" w="sm" len="sm"/>
            <a:tailEnd type="none" w="sm" len="sm"/>
          </a:ln>
        </p:spPr>
      </p:pic>
      <p:pic>
        <p:nvPicPr>
          <p:cNvPr id="404508" name="Picture 25"/>
          <p:cNvPicPr>
            <a:picLocks noChangeAspect="1" noChangeArrowheads="1"/>
          </p:cNvPicPr>
          <p:nvPr/>
        </p:nvPicPr>
        <p:blipFill>
          <a:blip r:embed="rId11" cstate="print"/>
          <a:srcRect/>
          <a:stretch>
            <a:fillRect/>
          </a:stretch>
        </p:blipFill>
        <p:spPr bwMode="auto">
          <a:xfrm>
            <a:off x="1981201" y="4908561"/>
            <a:ext cx="714375" cy="576263"/>
          </a:xfrm>
          <a:prstGeom prst="rect">
            <a:avLst/>
          </a:prstGeom>
          <a:noFill/>
          <a:ln w="12700">
            <a:noFill/>
            <a:miter lim="800000"/>
            <a:headEnd type="none" w="sm" len="sm"/>
            <a:tailEnd type="none" w="sm" len="sm"/>
          </a:ln>
        </p:spPr>
      </p:pic>
      <p:pic>
        <p:nvPicPr>
          <p:cNvPr id="404509" name="Picture 26"/>
          <p:cNvPicPr>
            <a:picLocks noChangeAspect="1" noChangeArrowheads="1"/>
          </p:cNvPicPr>
          <p:nvPr/>
        </p:nvPicPr>
        <p:blipFill>
          <a:blip r:embed="rId12" cstate="print"/>
          <a:srcRect/>
          <a:stretch>
            <a:fillRect/>
          </a:stretch>
        </p:blipFill>
        <p:spPr bwMode="auto">
          <a:xfrm>
            <a:off x="3200401" y="4070357"/>
            <a:ext cx="714375" cy="576263"/>
          </a:xfrm>
          <a:prstGeom prst="rect">
            <a:avLst/>
          </a:prstGeom>
          <a:noFill/>
          <a:ln w="12700">
            <a:noFill/>
            <a:miter lim="800000"/>
            <a:headEnd type="none" w="sm" len="sm"/>
            <a:tailEnd type="none" w="sm" len="sm"/>
          </a:ln>
        </p:spPr>
      </p:pic>
      <p:pic>
        <p:nvPicPr>
          <p:cNvPr id="404510" name="Picture 27"/>
          <p:cNvPicPr>
            <a:picLocks noChangeAspect="1" noChangeArrowheads="1"/>
          </p:cNvPicPr>
          <p:nvPr/>
        </p:nvPicPr>
        <p:blipFill>
          <a:blip r:embed="rId13" cstate="print"/>
          <a:srcRect/>
          <a:stretch>
            <a:fillRect/>
          </a:stretch>
        </p:blipFill>
        <p:spPr bwMode="auto">
          <a:xfrm>
            <a:off x="4953001" y="2546361"/>
            <a:ext cx="714375" cy="576263"/>
          </a:xfrm>
          <a:prstGeom prst="rect">
            <a:avLst/>
          </a:prstGeom>
          <a:noFill/>
          <a:ln w="12700">
            <a:noFill/>
            <a:miter lim="800000"/>
            <a:headEnd type="none" w="sm" len="sm"/>
            <a:tailEnd type="none" w="sm" len="sm"/>
          </a:ln>
        </p:spPr>
      </p:pic>
      <p:pic>
        <p:nvPicPr>
          <p:cNvPr id="404511" name="Picture 28"/>
          <p:cNvPicPr>
            <a:picLocks noChangeAspect="1" noChangeArrowheads="1"/>
          </p:cNvPicPr>
          <p:nvPr/>
        </p:nvPicPr>
        <p:blipFill>
          <a:blip r:embed="rId14" cstate="print"/>
          <a:srcRect/>
          <a:stretch>
            <a:fillRect/>
          </a:stretch>
        </p:blipFill>
        <p:spPr bwMode="auto">
          <a:xfrm>
            <a:off x="6096001" y="4756161"/>
            <a:ext cx="714375" cy="576263"/>
          </a:xfrm>
          <a:prstGeom prst="rect">
            <a:avLst/>
          </a:prstGeom>
          <a:noFill/>
          <a:ln w="12700">
            <a:noFill/>
            <a:miter lim="800000"/>
            <a:headEnd type="none" w="sm" len="sm"/>
            <a:tailEnd type="none" w="sm" len="sm"/>
          </a:ln>
        </p:spPr>
      </p:pic>
      <p:sp>
        <p:nvSpPr>
          <p:cNvPr id="404512" name="Oval 30"/>
          <p:cNvSpPr>
            <a:spLocks noChangeArrowheads="1"/>
          </p:cNvSpPr>
          <p:nvPr/>
        </p:nvSpPr>
        <p:spPr bwMode="auto">
          <a:xfrm>
            <a:off x="8005762" y="2439988"/>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513" name="Oval 32"/>
          <p:cNvSpPr>
            <a:spLocks noChangeArrowheads="1"/>
          </p:cNvSpPr>
          <p:nvPr/>
        </p:nvSpPr>
        <p:spPr bwMode="auto">
          <a:xfrm>
            <a:off x="7864475" y="4192588"/>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514" name="Oval 33"/>
          <p:cNvSpPr>
            <a:spLocks noChangeArrowheads="1"/>
          </p:cNvSpPr>
          <p:nvPr/>
        </p:nvSpPr>
        <p:spPr bwMode="auto">
          <a:xfrm>
            <a:off x="7102475" y="5030788"/>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515" name="Text Box 34"/>
          <p:cNvSpPr txBox="1">
            <a:spLocks noChangeArrowheads="1"/>
          </p:cNvSpPr>
          <p:nvPr/>
        </p:nvSpPr>
        <p:spPr bwMode="auto">
          <a:xfrm>
            <a:off x="461963" y="5575311"/>
            <a:ext cx="8026400" cy="396875"/>
          </a:xfrm>
          <a:prstGeom prst="rect">
            <a:avLst/>
          </a:prstGeom>
          <a:noFill/>
          <a:ln w="12700">
            <a:noFill/>
            <a:miter lim="800000"/>
            <a:headEnd type="none" w="sm" len="sm"/>
            <a:tailEnd type="none" w="sm" len="sm"/>
          </a:ln>
        </p:spPr>
        <p:txBody>
          <a:bodyPr>
            <a:spAutoFit/>
          </a:bodyPr>
          <a:lstStyle/>
          <a:p>
            <a:pPr eaLnBrk="0" hangingPunct="0"/>
            <a:r>
              <a:rPr lang="en-US" sz="2000" b="1">
                <a:solidFill>
                  <a:srgbClr val="003366"/>
                </a:solidFill>
                <a:cs typeface="Arial"/>
              </a:rPr>
              <a:t>Carbon  </a:t>
            </a:r>
            <a:r>
              <a:rPr lang="en-US" sz="2000">
                <a:solidFill>
                  <a:srgbClr val="003366"/>
                </a:solidFill>
                <a:cs typeface="Arial"/>
              </a:rPr>
              <a:t>                                </a:t>
            </a:r>
            <a:r>
              <a:rPr lang="en-US" sz="2000" b="1">
                <a:solidFill>
                  <a:srgbClr val="003366"/>
                </a:solidFill>
                <a:cs typeface="Arial"/>
              </a:rPr>
              <a:t>Electrolyte </a:t>
            </a:r>
            <a:r>
              <a:rPr lang="en-US" sz="2000">
                <a:solidFill>
                  <a:srgbClr val="003366"/>
                </a:solidFill>
                <a:cs typeface="Arial"/>
              </a:rPr>
              <a:t>                          </a:t>
            </a:r>
            <a:r>
              <a:rPr lang="en-US" sz="2000" b="1">
                <a:solidFill>
                  <a:srgbClr val="003366"/>
                </a:solidFill>
                <a:cs typeface="Arial"/>
              </a:rPr>
              <a:t>Metal oxide</a:t>
            </a:r>
            <a:r>
              <a:rPr lang="en-US" b="1">
                <a:solidFill>
                  <a:srgbClr val="003366"/>
                </a:solidFill>
                <a:cs typeface="Arial"/>
              </a:rPr>
              <a:t> </a:t>
            </a:r>
          </a:p>
        </p:txBody>
      </p:sp>
      <p:sp>
        <p:nvSpPr>
          <p:cNvPr id="381988" name="Oval 36"/>
          <p:cNvSpPr>
            <a:spLocks noChangeArrowheads="1"/>
          </p:cNvSpPr>
          <p:nvPr/>
        </p:nvSpPr>
        <p:spPr bwMode="auto">
          <a:xfrm>
            <a:off x="839787" y="3430588"/>
            <a:ext cx="914400" cy="914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Li</a:t>
            </a:r>
            <a:r>
              <a:rPr lang="en-US" sz="4000" baseline="30000">
                <a:solidFill>
                  <a:srgbClr val="003366"/>
                </a:solidFill>
                <a:cs typeface="Arial"/>
              </a:rPr>
              <a:t>+</a:t>
            </a:r>
          </a:p>
        </p:txBody>
      </p:sp>
      <p:sp>
        <p:nvSpPr>
          <p:cNvPr id="381989" name="Oval 37"/>
          <p:cNvSpPr>
            <a:spLocks noChangeArrowheads="1"/>
          </p:cNvSpPr>
          <p:nvPr/>
        </p:nvSpPr>
        <p:spPr bwMode="auto">
          <a:xfrm>
            <a:off x="1158875" y="3125788"/>
            <a:ext cx="609600" cy="5334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r>
              <a:rPr lang="en-US" sz="4000">
                <a:solidFill>
                  <a:srgbClr val="003366"/>
                </a:solidFill>
                <a:cs typeface="Arial"/>
              </a:rPr>
              <a:t>e</a:t>
            </a:r>
            <a:r>
              <a:rPr lang="en-US" sz="4000" baseline="30000">
                <a:solidFill>
                  <a:srgbClr val="003366"/>
                </a:solidFill>
                <a:latin typeface="Symbol" pitchFamily="18" charset="2"/>
                <a:cs typeface="Arial"/>
              </a:rPr>
              <a:t>-</a:t>
            </a:r>
          </a:p>
        </p:txBody>
      </p:sp>
      <p:sp>
        <p:nvSpPr>
          <p:cNvPr id="404518" name="Text Box 38"/>
          <p:cNvSpPr txBox="1">
            <a:spLocks noChangeArrowheads="1"/>
          </p:cNvSpPr>
          <p:nvPr/>
        </p:nvSpPr>
        <p:spPr bwMode="auto">
          <a:xfrm>
            <a:off x="7396168" y="1079510"/>
            <a:ext cx="569387" cy="461665"/>
          </a:xfrm>
          <a:prstGeom prst="rect">
            <a:avLst/>
          </a:prstGeom>
          <a:noFill/>
          <a:ln w="9525">
            <a:noFill/>
            <a:miter lim="800000"/>
            <a:headEnd/>
            <a:tailEnd/>
          </a:ln>
          <a:effectLst/>
        </p:spPr>
        <p:txBody>
          <a:bodyPr wrap="none">
            <a:spAutoFit/>
          </a:bodyPr>
          <a:lstStyle/>
          <a:p>
            <a:r>
              <a:rPr lang="en-US" sz="2400" b="1" dirty="0">
                <a:solidFill>
                  <a:srgbClr val="003366"/>
                </a:solidFill>
                <a:cs typeface="Arial"/>
              </a:rPr>
              <a:t>(</a:t>
            </a:r>
            <a:r>
              <a:rPr lang="en-US" sz="2400" dirty="0">
                <a:solidFill>
                  <a:srgbClr val="003366"/>
                </a:solidFill>
                <a:cs typeface="Arial"/>
              </a:rPr>
              <a:t>+</a:t>
            </a:r>
            <a:r>
              <a:rPr lang="en-US" sz="2400" b="1" dirty="0">
                <a:solidFill>
                  <a:srgbClr val="003366"/>
                </a:solidFill>
                <a:cs typeface="Arial"/>
              </a:rPr>
              <a:t>)</a:t>
            </a:r>
          </a:p>
        </p:txBody>
      </p:sp>
      <p:sp>
        <p:nvSpPr>
          <p:cNvPr id="404519" name="Text Box 39"/>
          <p:cNvSpPr txBox="1">
            <a:spLocks noChangeArrowheads="1"/>
          </p:cNvSpPr>
          <p:nvPr/>
        </p:nvSpPr>
        <p:spPr bwMode="auto">
          <a:xfrm>
            <a:off x="919162" y="1003310"/>
            <a:ext cx="561372" cy="461665"/>
          </a:xfrm>
          <a:prstGeom prst="rect">
            <a:avLst/>
          </a:prstGeom>
          <a:noFill/>
          <a:ln w="9525">
            <a:noFill/>
            <a:miter lim="800000"/>
            <a:headEnd/>
            <a:tailEnd/>
          </a:ln>
          <a:effectLst/>
        </p:spPr>
        <p:txBody>
          <a:bodyPr wrap="none">
            <a:spAutoFit/>
          </a:bodyPr>
          <a:lstStyle/>
          <a:p>
            <a:r>
              <a:rPr lang="en-US" sz="2400" b="1" dirty="0" smtClean="0">
                <a:solidFill>
                  <a:srgbClr val="003366"/>
                </a:solidFill>
                <a:cs typeface="Arial"/>
              </a:rPr>
              <a:t>(‒)</a:t>
            </a:r>
            <a:endParaRPr lang="en-US" sz="3200" b="1" dirty="0">
              <a:solidFill>
                <a:srgbClr val="003366"/>
              </a:solidFill>
              <a:cs typeface="Arial"/>
            </a:endParaRPr>
          </a:p>
        </p:txBody>
      </p:sp>
      <p:pic>
        <p:nvPicPr>
          <p:cNvPr id="404520" name="Picture 19"/>
          <p:cNvPicPr>
            <a:picLocks noChangeAspect="1" noChangeArrowheads="1"/>
          </p:cNvPicPr>
          <p:nvPr/>
        </p:nvPicPr>
        <p:blipFill>
          <a:blip r:embed="rId15" cstate="print"/>
          <a:srcRect/>
          <a:stretch>
            <a:fillRect/>
          </a:stretch>
        </p:blipFill>
        <p:spPr bwMode="auto">
          <a:xfrm>
            <a:off x="7091362" y="4203700"/>
            <a:ext cx="609600" cy="609600"/>
          </a:xfrm>
          <a:prstGeom prst="rect">
            <a:avLst/>
          </a:prstGeom>
          <a:noFill/>
          <a:ln w="12700">
            <a:noFill/>
            <a:miter lim="800000"/>
            <a:headEnd type="none" w="sm" len="sm"/>
            <a:tailEnd type="none" w="sm" len="sm"/>
          </a:ln>
        </p:spPr>
      </p:pic>
      <p:pic>
        <p:nvPicPr>
          <p:cNvPr id="404521" name="Picture 22"/>
          <p:cNvPicPr>
            <a:picLocks noChangeAspect="1" noChangeArrowheads="1"/>
          </p:cNvPicPr>
          <p:nvPr/>
        </p:nvPicPr>
        <p:blipFill>
          <a:blip r:embed="rId16" cstate="print"/>
          <a:srcRect/>
          <a:stretch>
            <a:fillRect/>
          </a:stretch>
        </p:blipFill>
        <p:spPr bwMode="auto">
          <a:xfrm>
            <a:off x="7777162" y="4737100"/>
            <a:ext cx="609600" cy="609600"/>
          </a:xfrm>
          <a:prstGeom prst="rect">
            <a:avLst/>
          </a:prstGeom>
          <a:noFill/>
          <a:ln w="12700">
            <a:noFill/>
            <a:miter lim="800000"/>
            <a:headEnd type="none" w="sm" len="sm"/>
            <a:tailEnd type="none" w="sm" len="sm"/>
          </a:ln>
        </p:spPr>
      </p:pic>
      <p:sp>
        <p:nvSpPr>
          <p:cNvPr id="404522" name="Oval 31"/>
          <p:cNvSpPr>
            <a:spLocks noChangeArrowheads="1"/>
          </p:cNvSpPr>
          <p:nvPr/>
        </p:nvSpPr>
        <p:spPr bwMode="auto">
          <a:xfrm>
            <a:off x="385762" y="3746500"/>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523" name="Oval 32"/>
          <p:cNvSpPr>
            <a:spLocks noChangeArrowheads="1"/>
          </p:cNvSpPr>
          <p:nvPr/>
        </p:nvSpPr>
        <p:spPr bwMode="auto">
          <a:xfrm>
            <a:off x="1376362" y="4508500"/>
            <a:ext cx="381000" cy="381000"/>
          </a:xfrm>
          <a:prstGeom prst="ellipse">
            <a:avLst/>
          </a:prstGeom>
          <a:solidFill>
            <a:schemeClr val="bg1"/>
          </a:solidFill>
          <a:ln w="12700">
            <a:solidFill>
              <a:schemeClr val="tx1"/>
            </a:solidFill>
            <a:round/>
            <a:headEnd type="none" w="sm" len="sm"/>
            <a:tailEnd type="none" w="sm" len="sm"/>
          </a:ln>
        </p:spPr>
        <p:txBody>
          <a:bodyPr wrap="none" anchor="ctr"/>
          <a:lstStyle/>
          <a:p>
            <a:pPr algn="ctr" eaLnBrk="0" hangingPunct="0"/>
            <a:endParaRPr lang="en-US" sz="4000" baseline="30000">
              <a:solidFill>
                <a:srgbClr val="003366"/>
              </a:solidFill>
              <a:cs typeface="Arial"/>
            </a:endParaRPr>
          </a:p>
        </p:txBody>
      </p:sp>
      <p:sp>
        <p:nvSpPr>
          <p:cNvPr id="404525" name="Text Box 45"/>
          <p:cNvSpPr txBox="1">
            <a:spLocks noChangeArrowheads="1"/>
          </p:cNvSpPr>
          <p:nvPr/>
        </p:nvSpPr>
        <p:spPr bwMode="auto">
          <a:xfrm>
            <a:off x="2170118" y="949325"/>
            <a:ext cx="1317625" cy="336550"/>
          </a:xfrm>
          <a:prstGeom prst="rect">
            <a:avLst/>
          </a:prstGeom>
          <a:solidFill>
            <a:schemeClr val="bg1"/>
          </a:solidFill>
          <a:ln w="9525">
            <a:noFill/>
            <a:miter lim="800000"/>
            <a:headEnd/>
            <a:tailEnd/>
          </a:ln>
          <a:effectLst/>
        </p:spPr>
        <p:txBody>
          <a:bodyPr>
            <a:spAutoFit/>
          </a:bodyPr>
          <a:lstStyle/>
          <a:p>
            <a:pPr>
              <a:spcBef>
                <a:spcPct val="50000"/>
              </a:spcBef>
            </a:pPr>
            <a:r>
              <a:rPr lang="en-US" sz="1600">
                <a:solidFill>
                  <a:srgbClr val="003366"/>
                </a:solidFill>
                <a:cs typeface="Arial"/>
              </a:rPr>
              <a:t>CHARGE</a:t>
            </a:r>
          </a:p>
        </p:txBody>
      </p:sp>
      <p:sp>
        <p:nvSpPr>
          <p:cNvPr id="49" name="Text Box 35"/>
          <p:cNvSpPr txBox="1">
            <a:spLocks noChangeArrowheads="1"/>
          </p:cNvSpPr>
          <p:nvPr/>
        </p:nvSpPr>
        <p:spPr bwMode="auto">
          <a:xfrm>
            <a:off x="80962" y="6032511"/>
            <a:ext cx="533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solidFill>
                  <a:srgbClr val="000000"/>
                </a:solidFill>
              </a:rPr>
              <a:t>By putting energy into the cell, lithium is forced out of the metal oxide (positive) and into the </a:t>
            </a:r>
            <a:r>
              <a:rPr lang="en-US" sz="1600" dirty="0" smtClean="0">
                <a:solidFill>
                  <a:srgbClr val="000000"/>
                </a:solidFill>
              </a:rPr>
              <a:t>graphite </a:t>
            </a:r>
            <a:r>
              <a:rPr lang="en-US" sz="1600" dirty="0">
                <a:solidFill>
                  <a:srgbClr val="000000"/>
                </a:solidFill>
              </a:rPr>
              <a:t>(negative).</a:t>
            </a:r>
          </a:p>
        </p:txBody>
      </p:sp>
      <p:sp>
        <p:nvSpPr>
          <p:cNvPr id="50" name="Text Box 18"/>
          <p:cNvSpPr txBox="1">
            <a:spLocks noChangeArrowheads="1"/>
          </p:cNvSpPr>
          <p:nvPr/>
        </p:nvSpPr>
        <p:spPr bwMode="auto">
          <a:xfrm>
            <a:off x="5948362" y="6057336"/>
            <a:ext cx="289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1600" dirty="0">
                <a:solidFill>
                  <a:srgbClr val="000000"/>
                </a:solidFill>
              </a:rPr>
              <a:t>Positive electrode is full of lithium at the end of discharge</a:t>
            </a:r>
          </a:p>
        </p:txBody>
      </p:sp>
      <p:cxnSp>
        <p:nvCxnSpPr>
          <p:cNvPr id="3" name="Straight Arrow Connector 2"/>
          <p:cNvCxnSpPr/>
          <p:nvPr/>
        </p:nvCxnSpPr>
        <p:spPr bwMode="auto">
          <a:xfrm flipH="1">
            <a:off x="1540974" y="1117600"/>
            <a:ext cx="689584" cy="0"/>
          </a:xfrm>
          <a:prstGeom prst="straightConnector1">
            <a:avLst/>
          </a:prstGeom>
          <a:noFill/>
          <a:ln w="28575" cap="flat" cmpd="sng" algn="ctr">
            <a:solidFill>
              <a:schemeClr val="tx1"/>
            </a:solidFill>
            <a:prstDash val="solid"/>
            <a:round/>
            <a:headEnd type="none" w="med" len="med"/>
            <a:tailEnd type="arrow" w="med" len="med"/>
          </a:ln>
          <a:effectLst/>
        </p:spPr>
      </p:cxnSp>
      <p:cxnSp>
        <p:nvCxnSpPr>
          <p:cNvPr id="53" name="Straight Arrow Connector 52"/>
          <p:cNvCxnSpPr/>
          <p:nvPr/>
        </p:nvCxnSpPr>
        <p:spPr bwMode="auto">
          <a:xfrm flipH="1">
            <a:off x="6612818" y="1080842"/>
            <a:ext cx="689584" cy="0"/>
          </a:xfrm>
          <a:prstGeom prst="straightConnector1">
            <a:avLst/>
          </a:prstGeom>
          <a:noFill/>
          <a:ln w="28575" cap="flat" cmpd="sng" algn="ctr">
            <a:solidFill>
              <a:schemeClr val="tx1"/>
            </a:solidFill>
            <a:prstDash val="solid"/>
            <a:round/>
            <a:headEnd type="arrow" w="med" len="med"/>
            <a:tailEnd type="none" w="med" len="med"/>
          </a:ln>
          <a:effectLst/>
        </p:spPr>
      </p:cxnSp>
      <p:sp>
        <p:nvSpPr>
          <p:cNvPr id="139" name="Line 306"/>
          <p:cNvSpPr>
            <a:spLocks noChangeShapeType="1"/>
          </p:cNvSpPr>
          <p:nvPr/>
        </p:nvSpPr>
        <p:spPr bwMode="auto">
          <a:xfrm flipV="1">
            <a:off x="10670697" y="1001707"/>
            <a:ext cx="1295400" cy="7948"/>
          </a:xfrm>
          <a:prstGeom prst="line">
            <a:avLst/>
          </a:prstGeom>
          <a:noFill/>
          <a:ln w="19050">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0" name="Rectangle 2"/>
          <p:cNvSpPr>
            <a:spLocks noChangeArrowheads="1"/>
          </p:cNvSpPr>
          <p:nvPr/>
        </p:nvSpPr>
        <p:spPr bwMode="auto">
          <a:xfrm>
            <a:off x="10670697" y="1210469"/>
            <a:ext cx="1295400" cy="2633662"/>
          </a:xfrm>
          <a:prstGeom prst="rect">
            <a:avLst/>
          </a:prstGeom>
          <a:solidFill>
            <a:srgbClr val="FFFF00"/>
          </a:solidFill>
          <a:ln w="12700">
            <a:solidFill>
              <a:srgbClr val="00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1" name="Oval 3" descr="Cork"/>
          <p:cNvSpPr>
            <a:spLocks noChangeArrowheads="1"/>
          </p:cNvSpPr>
          <p:nvPr/>
        </p:nvSpPr>
        <p:spPr bwMode="auto">
          <a:xfrm>
            <a:off x="11032647" y="1253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4" name="Oval 4" descr="Cork"/>
          <p:cNvSpPr>
            <a:spLocks noChangeArrowheads="1"/>
          </p:cNvSpPr>
          <p:nvPr/>
        </p:nvSpPr>
        <p:spPr bwMode="auto">
          <a:xfrm>
            <a:off x="10880247" y="1405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5" name="Oval 5" descr="Cork"/>
          <p:cNvSpPr>
            <a:spLocks noChangeArrowheads="1"/>
          </p:cNvSpPr>
          <p:nvPr/>
        </p:nvSpPr>
        <p:spPr bwMode="auto">
          <a:xfrm>
            <a:off x="11032647" y="1634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6" name="Oval 6" descr="Cork"/>
          <p:cNvSpPr>
            <a:spLocks noChangeArrowheads="1"/>
          </p:cNvSpPr>
          <p:nvPr/>
        </p:nvSpPr>
        <p:spPr bwMode="auto">
          <a:xfrm>
            <a:off x="10727847" y="1634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7" name="Oval 7" descr="Cork"/>
          <p:cNvSpPr>
            <a:spLocks noChangeArrowheads="1"/>
          </p:cNvSpPr>
          <p:nvPr/>
        </p:nvSpPr>
        <p:spPr bwMode="auto">
          <a:xfrm>
            <a:off x="11032647" y="1939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8" name="Oval 8" descr="Cork"/>
          <p:cNvSpPr>
            <a:spLocks noChangeArrowheads="1"/>
          </p:cNvSpPr>
          <p:nvPr/>
        </p:nvSpPr>
        <p:spPr bwMode="auto">
          <a:xfrm>
            <a:off x="10727847" y="1939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49" name="Oval 9" descr="Cork"/>
          <p:cNvSpPr>
            <a:spLocks noChangeArrowheads="1"/>
          </p:cNvSpPr>
          <p:nvPr/>
        </p:nvSpPr>
        <p:spPr bwMode="auto">
          <a:xfrm>
            <a:off x="10727847" y="1253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0" name="Oval 10" descr="Cork"/>
          <p:cNvSpPr>
            <a:spLocks noChangeArrowheads="1"/>
          </p:cNvSpPr>
          <p:nvPr/>
        </p:nvSpPr>
        <p:spPr bwMode="auto">
          <a:xfrm>
            <a:off x="11032647" y="2167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1" name="Oval 11" descr="Cork"/>
          <p:cNvSpPr>
            <a:spLocks noChangeArrowheads="1"/>
          </p:cNvSpPr>
          <p:nvPr/>
        </p:nvSpPr>
        <p:spPr bwMode="auto">
          <a:xfrm>
            <a:off x="10804047" y="2167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2" name="Oval 12" descr="Cork"/>
          <p:cNvSpPr>
            <a:spLocks noChangeArrowheads="1"/>
          </p:cNvSpPr>
          <p:nvPr/>
        </p:nvSpPr>
        <p:spPr bwMode="auto">
          <a:xfrm>
            <a:off x="10727847" y="22439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3" name="Oval 13" descr="Cork"/>
          <p:cNvSpPr>
            <a:spLocks noChangeArrowheads="1"/>
          </p:cNvSpPr>
          <p:nvPr/>
        </p:nvSpPr>
        <p:spPr bwMode="auto">
          <a:xfrm>
            <a:off x="10956447" y="2396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4" name="Oval 14" descr="Cork"/>
          <p:cNvSpPr>
            <a:spLocks noChangeArrowheads="1"/>
          </p:cNvSpPr>
          <p:nvPr/>
        </p:nvSpPr>
        <p:spPr bwMode="auto">
          <a:xfrm>
            <a:off x="11032647" y="2548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5" name="Oval 15" descr="Cork"/>
          <p:cNvSpPr>
            <a:spLocks noChangeArrowheads="1"/>
          </p:cNvSpPr>
          <p:nvPr/>
        </p:nvSpPr>
        <p:spPr bwMode="auto">
          <a:xfrm>
            <a:off x="10727847" y="2472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6" name="Oval 16" descr="Cork"/>
          <p:cNvSpPr>
            <a:spLocks noChangeArrowheads="1"/>
          </p:cNvSpPr>
          <p:nvPr/>
        </p:nvSpPr>
        <p:spPr bwMode="auto">
          <a:xfrm>
            <a:off x="10804047" y="2701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7" name="Oval 17" descr="Cork"/>
          <p:cNvSpPr>
            <a:spLocks noChangeArrowheads="1"/>
          </p:cNvSpPr>
          <p:nvPr/>
        </p:nvSpPr>
        <p:spPr bwMode="auto">
          <a:xfrm>
            <a:off x="11032647" y="2853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8" name="Oval 18" descr="Cork"/>
          <p:cNvSpPr>
            <a:spLocks noChangeArrowheads="1"/>
          </p:cNvSpPr>
          <p:nvPr/>
        </p:nvSpPr>
        <p:spPr bwMode="auto">
          <a:xfrm>
            <a:off x="10727847" y="2777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59" name="Oval 19" descr="Cork"/>
          <p:cNvSpPr>
            <a:spLocks noChangeArrowheads="1"/>
          </p:cNvSpPr>
          <p:nvPr/>
        </p:nvSpPr>
        <p:spPr bwMode="auto">
          <a:xfrm>
            <a:off x="11032647" y="30059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0" name="Oval 20" descr="Cork"/>
          <p:cNvSpPr>
            <a:spLocks noChangeArrowheads="1"/>
          </p:cNvSpPr>
          <p:nvPr/>
        </p:nvSpPr>
        <p:spPr bwMode="auto">
          <a:xfrm>
            <a:off x="10880247" y="2929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1" name="Oval 21" descr="Cork"/>
          <p:cNvSpPr>
            <a:spLocks noChangeArrowheads="1"/>
          </p:cNvSpPr>
          <p:nvPr/>
        </p:nvSpPr>
        <p:spPr bwMode="auto">
          <a:xfrm>
            <a:off x="10727847" y="3082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2" name="Oval 22" descr="Cork"/>
          <p:cNvSpPr>
            <a:spLocks noChangeArrowheads="1"/>
          </p:cNvSpPr>
          <p:nvPr/>
        </p:nvSpPr>
        <p:spPr bwMode="auto">
          <a:xfrm>
            <a:off x="11032647" y="3234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3" name="Oval 23" descr="Cork"/>
          <p:cNvSpPr>
            <a:spLocks noChangeArrowheads="1"/>
          </p:cNvSpPr>
          <p:nvPr/>
        </p:nvSpPr>
        <p:spPr bwMode="auto">
          <a:xfrm>
            <a:off x="10804047" y="3234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4" name="Oval 24" descr="Cork"/>
          <p:cNvSpPr>
            <a:spLocks noChangeArrowheads="1"/>
          </p:cNvSpPr>
          <p:nvPr/>
        </p:nvSpPr>
        <p:spPr bwMode="auto">
          <a:xfrm>
            <a:off x="10727847" y="3463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5" name="Oval 25" descr="Cork"/>
          <p:cNvSpPr>
            <a:spLocks noChangeArrowheads="1"/>
          </p:cNvSpPr>
          <p:nvPr/>
        </p:nvSpPr>
        <p:spPr bwMode="auto">
          <a:xfrm>
            <a:off x="11032647" y="3463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6" name="Line 29"/>
          <p:cNvSpPr>
            <a:spLocks noChangeShapeType="1"/>
          </p:cNvSpPr>
          <p:nvPr/>
        </p:nvSpPr>
        <p:spPr bwMode="auto">
          <a:xfrm flipH="1">
            <a:off x="9222897" y="1662906"/>
            <a:ext cx="1981200" cy="1266825"/>
          </a:xfrm>
          <a:prstGeom prst="line">
            <a:avLst/>
          </a:prstGeom>
          <a:noFill/>
          <a:ln w="285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7" name="Oval 30" descr="Cork"/>
          <p:cNvSpPr>
            <a:spLocks noChangeArrowheads="1"/>
          </p:cNvSpPr>
          <p:nvPr/>
        </p:nvSpPr>
        <p:spPr bwMode="auto">
          <a:xfrm>
            <a:off x="11585097" y="1253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8" name="Rectangle 31"/>
          <p:cNvSpPr>
            <a:spLocks noChangeArrowheads="1"/>
          </p:cNvSpPr>
          <p:nvPr/>
        </p:nvSpPr>
        <p:spPr bwMode="auto">
          <a:xfrm>
            <a:off x="11966097" y="1189831"/>
            <a:ext cx="76200" cy="2700338"/>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69" name="Oval 32" descr="Cork"/>
          <p:cNvSpPr>
            <a:spLocks noChangeArrowheads="1"/>
          </p:cNvSpPr>
          <p:nvPr/>
        </p:nvSpPr>
        <p:spPr bwMode="auto">
          <a:xfrm>
            <a:off x="11432697" y="1405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0" name="Oval 33" descr="Cork"/>
          <p:cNvSpPr>
            <a:spLocks noChangeArrowheads="1"/>
          </p:cNvSpPr>
          <p:nvPr/>
        </p:nvSpPr>
        <p:spPr bwMode="auto">
          <a:xfrm>
            <a:off x="11585097" y="1634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1" name="Oval 34" descr="Cork"/>
          <p:cNvSpPr>
            <a:spLocks noChangeArrowheads="1"/>
          </p:cNvSpPr>
          <p:nvPr/>
        </p:nvSpPr>
        <p:spPr bwMode="auto">
          <a:xfrm>
            <a:off x="11280297" y="1634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2" name="Oval 35" descr="Cork"/>
          <p:cNvSpPr>
            <a:spLocks noChangeArrowheads="1"/>
          </p:cNvSpPr>
          <p:nvPr/>
        </p:nvSpPr>
        <p:spPr bwMode="auto">
          <a:xfrm>
            <a:off x="11585097" y="1939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3" name="Oval 36" descr="Cork"/>
          <p:cNvSpPr>
            <a:spLocks noChangeArrowheads="1"/>
          </p:cNvSpPr>
          <p:nvPr/>
        </p:nvSpPr>
        <p:spPr bwMode="auto">
          <a:xfrm>
            <a:off x="11280297" y="1939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4" name="Oval 37" descr="Cork"/>
          <p:cNvSpPr>
            <a:spLocks noChangeArrowheads="1"/>
          </p:cNvSpPr>
          <p:nvPr/>
        </p:nvSpPr>
        <p:spPr bwMode="auto">
          <a:xfrm>
            <a:off x="11280297" y="1253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5" name="Oval 38" descr="Cork"/>
          <p:cNvSpPr>
            <a:spLocks noChangeArrowheads="1"/>
          </p:cNvSpPr>
          <p:nvPr/>
        </p:nvSpPr>
        <p:spPr bwMode="auto">
          <a:xfrm>
            <a:off x="11585097" y="2167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6" name="Oval 39" descr="Cork"/>
          <p:cNvSpPr>
            <a:spLocks noChangeArrowheads="1"/>
          </p:cNvSpPr>
          <p:nvPr/>
        </p:nvSpPr>
        <p:spPr bwMode="auto">
          <a:xfrm>
            <a:off x="11356497" y="2167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7" name="Oval 40" descr="Cork"/>
          <p:cNvSpPr>
            <a:spLocks noChangeArrowheads="1"/>
          </p:cNvSpPr>
          <p:nvPr/>
        </p:nvSpPr>
        <p:spPr bwMode="auto">
          <a:xfrm>
            <a:off x="11280297" y="22439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8" name="Oval 41" descr="Cork"/>
          <p:cNvSpPr>
            <a:spLocks noChangeArrowheads="1"/>
          </p:cNvSpPr>
          <p:nvPr/>
        </p:nvSpPr>
        <p:spPr bwMode="auto">
          <a:xfrm>
            <a:off x="11508897" y="2396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79" name="Oval 42" descr="Cork"/>
          <p:cNvSpPr>
            <a:spLocks noChangeArrowheads="1"/>
          </p:cNvSpPr>
          <p:nvPr/>
        </p:nvSpPr>
        <p:spPr bwMode="auto">
          <a:xfrm>
            <a:off x="11585097" y="2548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0" name="Oval 43" descr="Cork"/>
          <p:cNvSpPr>
            <a:spLocks noChangeArrowheads="1"/>
          </p:cNvSpPr>
          <p:nvPr/>
        </p:nvSpPr>
        <p:spPr bwMode="auto">
          <a:xfrm>
            <a:off x="11280297" y="2472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1" name="Oval 44" descr="Cork"/>
          <p:cNvSpPr>
            <a:spLocks noChangeArrowheads="1"/>
          </p:cNvSpPr>
          <p:nvPr/>
        </p:nvSpPr>
        <p:spPr bwMode="auto">
          <a:xfrm>
            <a:off x="11356497" y="2701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2" name="Oval 45" descr="Cork"/>
          <p:cNvSpPr>
            <a:spLocks noChangeArrowheads="1"/>
          </p:cNvSpPr>
          <p:nvPr/>
        </p:nvSpPr>
        <p:spPr bwMode="auto">
          <a:xfrm>
            <a:off x="11585097" y="2853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3" name="Oval 46" descr="Cork"/>
          <p:cNvSpPr>
            <a:spLocks noChangeArrowheads="1"/>
          </p:cNvSpPr>
          <p:nvPr/>
        </p:nvSpPr>
        <p:spPr bwMode="auto">
          <a:xfrm>
            <a:off x="11280297" y="27773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4" name="Oval 47" descr="Cork"/>
          <p:cNvSpPr>
            <a:spLocks noChangeArrowheads="1"/>
          </p:cNvSpPr>
          <p:nvPr/>
        </p:nvSpPr>
        <p:spPr bwMode="auto">
          <a:xfrm>
            <a:off x="11585097" y="30059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5" name="Oval 48" descr="Cork"/>
          <p:cNvSpPr>
            <a:spLocks noChangeArrowheads="1"/>
          </p:cNvSpPr>
          <p:nvPr/>
        </p:nvSpPr>
        <p:spPr bwMode="auto">
          <a:xfrm>
            <a:off x="11432697" y="29297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6" name="Oval 49" descr="Cork"/>
          <p:cNvSpPr>
            <a:spLocks noChangeArrowheads="1"/>
          </p:cNvSpPr>
          <p:nvPr/>
        </p:nvSpPr>
        <p:spPr bwMode="auto">
          <a:xfrm>
            <a:off x="11280297" y="3082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7" name="Oval 50" descr="Cork"/>
          <p:cNvSpPr>
            <a:spLocks noChangeArrowheads="1"/>
          </p:cNvSpPr>
          <p:nvPr/>
        </p:nvSpPr>
        <p:spPr bwMode="auto">
          <a:xfrm>
            <a:off x="11585097" y="3234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8" name="Oval 51" descr="Cork"/>
          <p:cNvSpPr>
            <a:spLocks noChangeArrowheads="1"/>
          </p:cNvSpPr>
          <p:nvPr/>
        </p:nvSpPr>
        <p:spPr bwMode="auto">
          <a:xfrm>
            <a:off x="11356497" y="32345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89" name="Oval 52" descr="Cork"/>
          <p:cNvSpPr>
            <a:spLocks noChangeArrowheads="1"/>
          </p:cNvSpPr>
          <p:nvPr/>
        </p:nvSpPr>
        <p:spPr bwMode="auto">
          <a:xfrm>
            <a:off x="11280297" y="3463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0" name="Oval 53" descr="Cork"/>
          <p:cNvSpPr>
            <a:spLocks noChangeArrowheads="1"/>
          </p:cNvSpPr>
          <p:nvPr/>
        </p:nvSpPr>
        <p:spPr bwMode="auto">
          <a:xfrm>
            <a:off x="11585097" y="3463131"/>
            <a:ext cx="381000" cy="381000"/>
          </a:xfrm>
          <a:prstGeom prst="ellipse">
            <a:avLst/>
          </a:prstGeom>
          <a:blipFill dpi="0" rotWithShape="1">
            <a:blip r:embed="rId17"/>
            <a:srcRect/>
            <a:tile tx="0" ty="0" sx="100000" sy="100000" flip="none" algn="tl"/>
          </a:blip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1" name="Oval 54"/>
          <p:cNvSpPr>
            <a:spLocks noChangeArrowheads="1"/>
          </p:cNvSpPr>
          <p:nvPr/>
        </p:nvSpPr>
        <p:spPr bwMode="auto">
          <a:xfrm>
            <a:off x="9375297" y="1939131"/>
            <a:ext cx="838200" cy="838200"/>
          </a:xfrm>
          <a:prstGeom prst="ellipse">
            <a:avLst/>
          </a:prstGeom>
          <a:gradFill rotWithShape="1">
            <a:gsLst>
              <a:gs pos="0">
                <a:srgbClr val="919191"/>
              </a:gs>
              <a:gs pos="100000">
                <a:srgbClr val="919191">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92" name="Rectangle 55"/>
          <p:cNvSpPr>
            <a:spLocks noChangeArrowheads="1"/>
          </p:cNvSpPr>
          <p:nvPr/>
        </p:nvSpPr>
        <p:spPr bwMode="auto">
          <a:xfrm>
            <a:off x="11223147" y="1205706"/>
            <a:ext cx="457200" cy="457200"/>
          </a:xfrm>
          <a:prstGeom prst="rect">
            <a:avLst/>
          </a:prstGeom>
          <a:noFill/>
          <a:ln w="28575">
            <a:solidFill>
              <a:srgbClr val="000000"/>
            </a:solidFill>
            <a:prstDash val="dash"/>
            <a:miter lim="800000"/>
            <a:headEnd/>
            <a:tailEnd/>
          </a:ln>
          <a:effectLst/>
          <a:extLst>
            <a:ext uri="{909E8E84-426E-40DD-AFC4-6F175D3DCCD1}">
              <a14:hiddenFill xmlns:a14="http://schemas.microsoft.com/office/drawing/2010/main">
                <a:gradFill rotWithShape="1">
                  <a:gsLst>
                    <a:gs pos="0">
                      <a:schemeClr val="accent1"/>
                    </a:gs>
                    <a:gs pos="100000">
                      <a:srgbClr val="2D4275"/>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3" name="Rectangle 56"/>
          <p:cNvSpPr>
            <a:spLocks noChangeArrowheads="1"/>
          </p:cNvSpPr>
          <p:nvPr/>
        </p:nvSpPr>
        <p:spPr bwMode="auto">
          <a:xfrm>
            <a:off x="9222897" y="1762919"/>
            <a:ext cx="1143000" cy="1143000"/>
          </a:xfrm>
          <a:prstGeom prst="rect">
            <a:avLst/>
          </a:prstGeom>
          <a:noFill/>
          <a:ln w="28575">
            <a:solidFill>
              <a:srgbClr val="00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4" name="Line 57"/>
          <p:cNvSpPr>
            <a:spLocks noChangeShapeType="1"/>
          </p:cNvSpPr>
          <p:nvPr/>
        </p:nvSpPr>
        <p:spPr bwMode="auto">
          <a:xfrm flipV="1">
            <a:off x="9222897" y="1215231"/>
            <a:ext cx="1981200" cy="533400"/>
          </a:xfrm>
          <a:prstGeom prst="line">
            <a:avLst/>
          </a:prstGeom>
          <a:noFill/>
          <a:ln w="285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5" name="Line 58" descr="Cork"/>
          <p:cNvSpPr>
            <a:spLocks noChangeShapeType="1"/>
          </p:cNvSpPr>
          <p:nvPr/>
        </p:nvSpPr>
        <p:spPr bwMode="auto">
          <a:xfrm flipH="1">
            <a:off x="10365897" y="1634331"/>
            <a:ext cx="1295400" cy="1295400"/>
          </a:xfrm>
          <a:prstGeom prst="line">
            <a:avLst/>
          </a:prstGeom>
          <a:noFill/>
          <a:ln w="285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6" name="Line 59"/>
          <p:cNvSpPr>
            <a:spLocks noChangeShapeType="1"/>
          </p:cNvSpPr>
          <p:nvPr/>
        </p:nvSpPr>
        <p:spPr bwMode="auto">
          <a:xfrm rot="120000" flipH="1">
            <a:off x="10365897" y="1196181"/>
            <a:ext cx="1295400" cy="609600"/>
          </a:xfrm>
          <a:prstGeom prst="line">
            <a:avLst/>
          </a:prstGeom>
          <a:noFill/>
          <a:ln w="2857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7" name="Line 60"/>
          <p:cNvSpPr>
            <a:spLocks noChangeShapeType="1"/>
          </p:cNvSpPr>
          <p:nvPr/>
        </p:nvSpPr>
        <p:spPr bwMode="auto">
          <a:xfrm flipH="1" flipV="1">
            <a:off x="9788047" y="254873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8" name="Line 61"/>
          <p:cNvSpPr>
            <a:spLocks noChangeShapeType="1"/>
          </p:cNvSpPr>
          <p:nvPr/>
        </p:nvSpPr>
        <p:spPr bwMode="auto">
          <a:xfrm rot="2652910" flipH="1" flipV="1">
            <a:off x="9603897" y="247253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199" name="Line 62"/>
          <p:cNvSpPr>
            <a:spLocks noChangeShapeType="1"/>
          </p:cNvSpPr>
          <p:nvPr/>
        </p:nvSpPr>
        <p:spPr bwMode="auto">
          <a:xfrm rot="5400000" flipH="1" flipV="1">
            <a:off x="9483247" y="228838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0" name="Line 63"/>
          <p:cNvSpPr>
            <a:spLocks noChangeShapeType="1"/>
          </p:cNvSpPr>
          <p:nvPr/>
        </p:nvSpPr>
        <p:spPr bwMode="auto">
          <a:xfrm rot="16200000" flipH="1" flipV="1">
            <a:off x="10092847" y="228838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1" name="Line 64"/>
          <p:cNvSpPr>
            <a:spLocks noChangeShapeType="1"/>
          </p:cNvSpPr>
          <p:nvPr/>
        </p:nvSpPr>
        <p:spPr bwMode="auto">
          <a:xfrm rot="18947090" flipV="1">
            <a:off x="9984897" y="247253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2" name="Line 65"/>
          <p:cNvSpPr>
            <a:spLocks noChangeShapeType="1"/>
          </p:cNvSpPr>
          <p:nvPr/>
        </p:nvSpPr>
        <p:spPr bwMode="auto">
          <a:xfrm>
            <a:off x="9788047" y="1939131"/>
            <a:ext cx="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3" name="Line 66"/>
          <p:cNvSpPr>
            <a:spLocks noChangeShapeType="1"/>
          </p:cNvSpPr>
          <p:nvPr/>
        </p:nvSpPr>
        <p:spPr bwMode="auto">
          <a:xfrm rot="18947090" flipH="1">
            <a:off x="9540397" y="2047081"/>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4" name="Line 67"/>
          <p:cNvSpPr>
            <a:spLocks noChangeShapeType="1"/>
          </p:cNvSpPr>
          <p:nvPr/>
        </p:nvSpPr>
        <p:spPr bwMode="auto">
          <a:xfrm rot="2652910">
            <a:off x="10016647" y="2064544"/>
            <a:ext cx="127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pic>
        <p:nvPicPr>
          <p:cNvPr id="205" name="Picture 7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90492" y="4331213"/>
            <a:ext cx="1265238" cy="12033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06" name="Text Box 72"/>
          <p:cNvSpPr txBox="1">
            <a:spLocks noChangeArrowheads="1"/>
          </p:cNvSpPr>
          <p:nvPr/>
        </p:nvSpPr>
        <p:spPr bwMode="auto">
          <a:xfrm>
            <a:off x="10916760" y="873905"/>
            <a:ext cx="782637" cy="274637"/>
          </a:xfrm>
          <a:prstGeom prst="rect">
            <a:avLst/>
          </a:prstGeom>
          <a:solidFill>
            <a:schemeClr val="bg1"/>
          </a:solidFill>
          <a:ln>
            <a:noFill/>
          </a:ln>
          <a:effec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rPr>
              <a:t>~100 </a:t>
            </a:r>
            <a:r>
              <a:rPr kumimoji="0" lang="en-US" altLang="en-US" sz="1200" b="0" i="0" u="none" strike="noStrike" kern="0" cap="none" spc="0" normalizeH="0" baseline="0" noProof="0" dirty="0" smtClean="0">
                <a:ln>
                  <a:noFill/>
                </a:ln>
                <a:solidFill>
                  <a:srgbClr val="000000"/>
                </a:solidFill>
                <a:effectLst/>
                <a:uLnTx/>
                <a:uFillTx/>
                <a:latin typeface="Symbol" panose="05050102010706020507" pitchFamily="18" charset="2"/>
              </a:rPr>
              <a:t>m</a:t>
            </a:r>
            <a:r>
              <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m</a:t>
            </a:r>
            <a:endParaRPr kumimoji="0" lang="en-US" altLang="en-US" sz="1200" b="0" i="0" u="none" strike="noStrike" kern="0" cap="none" spc="0" normalizeH="0" baseline="0" noProof="0" dirty="0" smtClean="0">
              <a:ln>
                <a:noFill/>
              </a:ln>
              <a:solidFill>
                <a:srgbClr val="000000"/>
              </a:solidFill>
              <a:effectLst/>
              <a:uLnTx/>
              <a:uFillTx/>
              <a:latin typeface="Symbol" panose="05050102010706020507" pitchFamily="18" charset="2"/>
            </a:endParaRPr>
          </a:p>
        </p:txBody>
      </p:sp>
      <p:sp>
        <p:nvSpPr>
          <p:cNvPr id="207" name="Line 74"/>
          <p:cNvSpPr>
            <a:spLocks noChangeShapeType="1"/>
          </p:cNvSpPr>
          <p:nvPr/>
        </p:nvSpPr>
        <p:spPr bwMode="auto">
          <a:xfrm>
            <a:off x="11966097" y="850910"/>
            <a:ext cx="0" cy="304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8" name="Freeform 80"/>
          <p:cNvSpPr>
            <a:spLocks/>
          </p:cNvSpPr>
          <p:nvPr/>
        </p:nvSpPr>
        <p:spPr bwMode="auto">
          <a:xfrm rot="11508828" flipH="1">
            <a:off x="8872767" y="653810"/>
            <a:ext cx="691510" cy="1760006"/>
          </a:xfrm>
          <a:custGeom>
            <a:avLst/>
            <a:gdLst>
              <a:gd name="T0" fmla="*/ 80645000 w 320"/>
              <a:gd name="T1" fmla="*/ 967740000 h 384"/>
              <a:gd name="T2" fmla="*/ 322580000 w 320"/>
              <a:gd name="T3" fmla="*/ 725805000 h 384"/>
              <a:gd name="T4" fmla="*/ 80645000 w 320"/>
              <a:gd name="T5" fmla="*/ 483870000 h 384"/>
              <a:gd name="T6" fmla="*/ 806450000 w 320"/>
              <a:gd name="T7" fmla="*/ 0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 h="384">
                <a:moveTo>
                  <a:pt x="32" y="384"/>
                </a:moveTo>
                <a:cubicBezTo>
                  <a:pt x="80" y="352"/>
                  <a:pt x="128" y="320"/>
                  <a:pt x="128" y="288"/>
                </a:cubicBezTo>
                <a:cubicBezTo>
                  <a:pt x="128" y="256"/>
                  <a:pt x="0" y="240"/>
                  <a:pt x="32" y="192"/>
                </a:cubicBezTo>
                <a:cubicBezTo>
                  <a:pt x="64" y="144"/>
                  <a:pt x="192" y="72"/>
                  <a:pt x="320" y="0"/>
                </a:cubicBezTo>
              </a:path>
            </a:pathLst>
          </a:custGeom>
          <a:noFill/>
          <a:ln w="28575" cap="flat" cmpd="sng">
            <a:solidFill>
              <a:srgbClr val="FC0128"/>
            </a:solidFill>
            <a:prstDash val="solid"/>
            <a:round/>
            <a:headEnd type="none" w="sm" len="sm"/>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09" name="Oval 82"/>
          <p:cNvSpPr>
            <a:spLocks noChangeArrowheads="1"/>
          </p:cNvSpPr>
          <p:nvPr/>
        </p:nvSpPr>
        <p:spPr bwMode="auto">
          <a:xfrm>
            <a:off x="9349897" y="2459831"/>
            <a:ext cx="152400" cy="152400"/>
          </a:xfrm>
          <a:prstGeom prst="ellipse">
            <a:avLst/>
          </a:prstGeom>
          <a:noFill/>
          <a:ln w="28575">
            <a:solidFill>
              <a:srgbClr val="FC0128"/>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0" name="Oval 301"/>
          <p:cNvSpPr>
            <a:spLocks noChangeArrowheads="1"/>
          </p:cNvSpPr>
          <p:nvPr/>
        </p:nvSpPr>
        <p:spPr bwMode="auto">
          <a:xfrm>
            <a:off x="9355082" y="4569338"/>
            <a:ext cx="152400" cy="152400"/>
          </a:xfrm>
          <a:prstGeom prst="ellipse">
            <a:avLst/>
          </a:prstGeom>
          <a:solidFill>
            <a:srgbClr val="00FF00"/>
          </a:solidFill>
          <a:ln w="127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1" name="Rectangle 302"/>
          <p:cNvSpPr>
            <a:spLocks noChangeArrowheads="1"/>
          </p:cNvSpPr>
          <p:nvPr/>
        </p:nvSpPr>
        <p:spPr bwMode="auto">
          <a:xfrm>
            <a:off x="9383657" y="4578863"/>
            <a:ext cx="889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900" b="0" i="0" u="none" strike="noStrike" kern="0" cap="none" spc="0" normalizeH="0" baseline="0" noProof="0" dirty="0" smtClean="0">
                <a:ln>
                  <a:noFill/>
                </a:ln>
                <a:solidFill>
                  <a:srgbClr val="000000"/>
                </a:solidFill>
                <a:effectLst/>
                <a:uLnTx/>
                <a:uFillTx/>
                <a:latin typeface="Arial" panose="020B0604020202020204" pitchFamily="34" charset="0"/>
              </a:rPr>
              <a:t>Li</a:t>
            </a:r>
            <a:endPar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endParaRPr>
          </a:p>
        </p:txBody>
      </p:sp>
      <p:sp>
        <p:nvSpPr>
          <p:cNvPr id="212" name="Rectangle 303"/>
          <p:cNvSpPr>
            <a:spLocks noChangeArrowheads="1"/>
          </p:cNvSpPr>
          <p:nvPr/>
        </p:nvSpPr>
        <p:spPr bwMode="auto">
          <a:xfrm>
            <a:off x="9650056" y="2217073"/>
            <a:ext cx="152400" cy="152400"/>
          </a:xfrm>
          <a:prstGeom prst="rect">
            <a:avLst/>
          </a:prstGeom>
          <a:noFill/>
          <a:ln w="28575">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4" name="Line 305"/>
          <p:cNvSpPr>
            <a:spLocks noChangeShapeType="1"/>
          </p:cNvSpPr>
          <p:nvPr/>
        </p:nvSpPr>
        <p:spPr bwMode="auto">
          <a:xfrm>
            <a:off x="10213497" y="2955131"/>
            <a:ext cx="0" cy="228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5" name="Line 306"/>
          <p:cNvSpPr>
            <a:spLocks noChangeShapeType="1"/>
          </p:cNvSpPr>
          <p:nvPr/>
        </p:nvSpPr>
        <p:spPr bwMode="auto">
          <a:xfrm>
            <a:off x="9375297" y="3069431"/>
            <a:ext cx="838200" cy="0"/>
          </a:xfrm>
          <a:prstGeom prst="line">
            <a:avLst/>
          </a:prstGeom>
          <a:noFill/>
          <a:ln w="19050">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6" name="Line 307"/>
          <p:cNvSpPr>
            <a:spLocks noChangeShapeType="1"/>
          </p:cNvSpPr>
          <p:nvPr/>
        </p:nvSpPr>
        <p:spPr bwMode="auto">
          <a:xfrm>
            <a:off x="9375297" y="2955131"/>
            <a:ext cx="0" cy="2286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7" name="Line 309"/>
          <p:cNvSpPr>
            <a:spLocks noChangeShapeType="1"/>
          </p:cNvSpPr>
          <p:nvPr/>
        </p:nvSpPr>
        <p:spPr bwMode="auto">
          <a:xfrm>
            <a:off x="8860292" y="4788413"/>
            <a:ext cx="2286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8" name="Line 310"/>
          <p:cNvSpPr>
            <a:spLocks noChangeShapeType="1"/>
          </p:cNvSpPr>
          <p:nvPr/>
        </p:nvSpPr>
        <p:spPr bwMode="auto">
          <a:xfrm>
            <a:off x="8872992" y="5194813"/>
            <a:ext cx="228600" cy="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sp>
        <p:nvSpPr>
          <p:cNvPr id="219" name="Rectangle 308"/>
          <p:cNvSpPr>
            <a:spLocks noChangeArrowheads="1"/>
          </p:cNvSpPr>
          <p:nvPr/>
        </p:nvSpPr>
        <p:spPr bwMode="auto">
          <a:xfrm>
            <a:off x="8071426" y="4848738"/>
            <a:ext cx="121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285750" indent="-285750">
              <a:lnSpc>
                <a:spcPct val="88000"/>
              </a:lnSpc>
              <a:spcBef>
                <a:spcPct val="50000"/>
              </a:spcBef>
              <a:buFont typeface="Wingdings" panose="05000000000000000000" pitchFamily="2" charset="2"/>
              <a:buChar char="q"/>
              <a:defRPr b="1">
                <a:solidFill>
                  <a:schemeClr val="tx1"/>
                </a:solidFill>
                <a:latin typeface="Arial" panose="020B0604020202020204" pitchFamily="34" charset="0"/>
              </a:defRPr>
            </a:lvl1pPr>
            <a:lvl2pPr marL="628650" indent="-228600">
              <a:lnSpc>
                <a:spcPct val="88000"/>
              </a:lnSpc>
              <a:spcBef>
                <a:spcPct val="50000"/>
              </a:spcBef>
              <a:buChar char="•"/>
              <a:defRPr>
                <a:solidFill>
                  <a:schemeClr val="tx1"/>
                </a:solidFill>
                <a:latin typeface="Arial" panose="020B0604020202020204" pitchFamily="34" charset="0"/>
              </a:defRPr>
            </a:lvl2pPr>
            <a:lvl3pPr marL="971550" indent="-228600">
              <a:lnSpc>
                <a:spcPct val="88000"/>
              </a:lnSpc>
              <a:spcBef>
                <a:spcPct val="50000"/>
              </a:spcBef>
              <a:buChar char="–"/>
              <a:defRPr>
                <a:solidFill>
                  <a:schemeClr val="tx1"/>
                </a:solidFill>
                <a:latin typeface="Arial" panose="020B0604020202020204" pitchFamily="34" charset="0"/>
              </a:defRPr>
            </a:lvl3pPr>
            <a:lvl4pPr marL="1257300" indent="-171450">
              <a:lnSpc>
                <a:spcPct val="88000"/>
              </a:lnSpc>
              <a:spcBef>
                <a:spcPct val="50000"/>
              </a:spcBef>
              <a:buSzPct val="75000"/>
              <a:buFont typeface="Wingdings" panose="05000000000000000000" pitchFamily="2" charset="2"/>
              <a:buChar char="§"/>
              <a:defRPr>
                <a:solidFill>
                  <a:schemeClr val="tx1"/>
                </a:solidFill>
                <a:latin typeface="Arial" panose="020B0604020202020204" pitchFamily="34" charset="0"/>
              </a:defRPr>
            </a:lvl4pPr>
            <a:lvl5pPr marL="1543050" indent="-171450">
              <a:lnSpc>
                <a:spcPct val="88000"/>
              </a:lnSpc>
              <a:spcBef>
                <a:spcPct val="50000"/>
              </a:spcBef>
              <a:buSzPct val="75000"/>
              <a:buFont typeface="Wingdings" panose="05000000000000000000" pitchFamily="2" charset="2"/>
              <a:buChar char="Ø"/>
              <a:defRPr>
                <a:solidFill>
                  <a:schemeClr val="tx1"/>
                </a:solidFill>
                <a:latin typeface="Arial" panose="020B0604020202020204" pitchFamily="34" charset="0"/>
              </a:defRPr>
            </a:lvl5pPr>
            <a:lvl6pPr marL="2000250" indent="-171450" eaLnBrk="0" fontAlgn="base" hangingPunct="0">
              <a:lnSpc>
                <a:spcPct val="88000"/>
              </a:lnSpc>
              <a:spcBef>
                <a:spcPct val="50000"/>
              </a:spcBef>
              <a:spcAft>
                <a:spcPct val="0"/>
              </a:spcAft>
              <a:buSzPct val="75000"/>
              <a:buFont typeface="Wingdings" panose="05000000000000000000" pitchFamily="2" charset="2"/>
              <a:buChar char="Ø"/>
              <a:defRPr>
                <a:solidFill>
                  <a:schemeClr val="tx1"/>
                </a:solidFill>
                <a:latin typeface="Arial" panose="020B0604020202020204" pitchFamily="34" charset="0"/>
              </a:defRPr>
            </a:lvl6pPr>
            <a:lvl7pPr marL="2457450" indent="-171450" eaLnBrk="0" fontAlgn="base" hangingPunct="0">
              <a:lnSpc>
                <a:spcPct val="88000"/>
              </a:lnSpc>
              <a:spcBef>
                <a:spcPct val="50000"/>
              </a:spcBef>
              <a:spcAft>
                <a:spcPct val="0"/>
              </a:spcAft>
              <a:buSzPct val="75000"/>
              <a:buFont typeface="Wingdings" panose="05000000000000000000" pitchFamily="2" charset="2"/>
              <a:buChar char="Ø"/>
              <a:defRPr>
                <a:solidFill>
                  <a:schemeClr val="tx1"/>
                </a:solidFill>
                <a:latin typeface="Arial" panose="020B0604020202020204" pitchFamily="34" charset="0"/>
              </a:defRPr>
            </a:lvl7pPr>
            <a:lvl8pPr marL="2914650" indent="-171450" eaLnBrk="0" fontAlgn="base" hangingPunct="0">
              <a:lnSpc>
                <a:spcPct val="88000"/>
              </a:lnSpc>
              <a:spcBef>
                <a:spcPct val="50000"/>
              </a:spcBef>
              <a:spcAft>
                <a:spcPct val="0"/>
              </a:spcAft>
              <a:buSzPct val="75000"/>
              <a:buFont typeface="Wingdings" panose="05000000000000000000" pitchFamily="2" charset="2"/>
              <a:buChar char="Ø"/>
              <a:defRPr>
                <a:solidFill>
                  <a:schemeClr val="tx1"/>
                </a:solidFill>
                <a:latin typeface="Arial" panose="020B0604020202020204" pitchFamily="34" charset="0"/>
              </a:defRPr>
            </a:lvl8pPr>
            <a:lvl9pPr marL="3371850" indent="-171450" eaLnBrk="0" fontAlgn="base" hangingPunct="0">
              <a:lnSpc>
                <a:spcPct val="88000"/>
              </a:lnSpc>
              <a:spcBef>
                <a:spcPct val="50000"/>
              </a:spcBef>
              <a:spcAft>
                <a:spcPct val="0"/>
              </a:spcAft>
              <a:buSzPct val="75000"/>
              <a:buFont typeface="Wingdings" panose="05000000000000000000" pitchFamily="2" charset="2"/>
              <a:buChar char="Ø"/>
              <a:defRPr>
                <a:solidFill>
                  <a:schemeClr val="tx1"/>
                </a:solidFill>
                <a:latin typeface="Arial" panose="020B0604020202020204" pitchFamily="34" charset="0"/>
              </a:defRPr>
            </a:lvl9pPr>
          </a:lstStyle>
          <a:p>
            <a:pPr lvl="1">
              <a:buFontTx/>
              <a:buNone/>
            </a:pPr>
            <a:r>
              <a:rPr lang="en-US" altLang="en-US" sz="1400" dirty="0"/>
              <a:t>~</a:t>
            </a:r>
            <a:r>
              <a:rPr lang="en-US" altLang="en-US" sz="1400" dirty="0" smtClean="0"/>
              <a:t>3.5 </a:t>
            </a:r>
            <a:r>
              <a:rPr lang="en-US" altLang="en-US" sz="1600" dirty="0">
                <a:latin typeface="Times New Roman" panose="02020603050405020304" pitchFamily="18" charset="0"/>
                <a:cs typeface="Times New Roman" panose="02020603050405020304" pitchFamily="18" charset="0"/>
              </a:rPr>
              <a:t>Å</a:t>
            </a:r>
            <a:endParaRPr lang="en-US" altLang="en-US" sz="1400" dirty="0"/>
          </a:p>
        </p:txBody>
      </p:sp>
      <p:sp>
        <p:nvSpPr>
          <p:cNvPr id="220" name="Line 74"/>
          <p:cNvSpPr>
            <a:spLocks noChangeShapeType="1"/>
          </p:cNvSpPr>
          <p:nvPr/>
        </p:nvSpPr>
        <p:spPr bwMode="auto">
          <a:xfrm>
            <a:off x="10670697" y="850910"/>
            <a:ext cx="0" cy="304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000000"/>
              </a:solidFill>
              <a:effectLst/>
              <a:uLnTx/>
              <a:uFillTx/>
              <a:latin typeface="Arial" panose="020B0604020202020204" pitchFamily="34" charset="0"/>
            </a:endParaRPr>
          </a:p>
        </p:txBody>
      </p:sp>
      <p:cxnSp>
        <p:nvCxnSpPr>
          <p:cNvPr id="221" name="Straight Arrow Connector 220"/>
          <p:cNvCxnSpPr>
            <a:stCxn id="212" idx="2"/>
          </p:cNvCxnSpPr>
          <p:nvPr/>
        </p:nvCxnSpPr>
        <p:spPr bwMode="auto">
          <a:xfrm flipH="1">
            <a:off x="9394348" y="2369473"/>
            <a:ext cx="331908" cy="1973927"/>
          </a:xfrm>
          <a:prstGeom prst="straightConnector1">
            <a:avLst/>
          </a:prstGeom>
          <a:noFill/>
          <a:ln w="28575" cap="flat" cmpd="sng" algn="ctr">
            <a:solidFill>
              <a:schemeClr val="accent6">
                <a:lumMod val="60000"/>
                <a:lumOff val="40000"/>
              </a:schemeClr>
            </a:solidFill>
            <a:prstDash val="solid"/>
            <a:round/>
            <a:headEnd type="none" w="med" len="med"/>
            <a:tailEnd type="arrow" w="med" len="med"/>
          </a:ln>
          <a:effectLst/>
        </p:spPr>
      </p:cxnSp>
      <p:graphicFrame>
        <p:nvGraphicFramePr>
          <p:cNvPr id="2" name="Object 1"/>
          <p:cNvGraphicFramePr>
            <a:graphicFrameLocks noChangeAspect="1"/>
          </p:cNvGraphicFramePr>
          <p:nvPr>
            <p:extLst>
              <p:ext uri="{D42A27DB-BD31-4B8C-83A1-F6EECF244321}">
                <p14:modId xmlns:p14="http://schemas.microsoft.com/office/powerpoint/2010/main" val="2342181742"/>
              </p:ext>
            </p:extLst>
          </p:nvPr>
        </p:nvGraphicFramePr>
        <p:xfrm>
          <a:off x="8438914" y="238228"/>
          <a:ext cx="2987808" cy="365854"/>
        </p:xfrm>
        <a:graphic>
          <a:graphicData uri="http://schemas.openxmlformats.org/presentationml/2006/ole">
            <mc:AlternateContent xmlns:mc="http://schemas.openxmlformats.org/markup-compatibility/2006">
              <mc:Choice xmlns:v="urn:schemas-microsoft-com:vml" Requires="v">
                <p:oleObj spid="_x0000_s19607" name="Equation" r:id="rId19" imgW="1866600" imgH="228600" progId="Equation.DSMT4">
                  <p:embed/>
                </p:oleObj>
              </mc:Choice>
              <mc:Fallback>
                <p:oleObj name="Equation" r:id="rId19" imgW="1866600" imgH="228600" progId="Equation.DSMT4">
                  <p:embed/>
                  <p:pic>
                    <p:nvPicPr>
                      <p:cNvPr id="0" name=""/>
                      <p:cNvPicPr/>
                      <p:nvPr/>
                    </p:nvPicPr>
                    <p:blipFill>
                      <a:blip r:embed="rId20"/>
                      <a:stretch>
                        <a:fillRect/>
                      </a:stretch>
                    </p:blipFill>
                    <p:spPr>
                      <a:xfrm>
                        <a:off x="8438914" y="238228"/>
                        <a:ext cx="2987808" cy="365854"/>
                      </a:xfrm>
                      <a:prstGeom prst="rect">
                        <a:avLst/>
                      </a:prstGeom>
                      <a:ln>
                        <a:solidFill>
                          <a:srgbClr val="FF0000"/>
                        </a:solidFill>
                      </a:ln>
                    </p:spPr>
                  </p:pic>
                </p:oleObj>
              </mc:Fallback>
            </mc:AlternateContent>
          </a:graphicData>
        </a:graphic>
      </p:graphicFrame>
      <p:sp>
        <p:nvSpPr>
          <p:cNvPr id="213" name="Text Box 304"/>
          <p:cNvSpPr txBox="1">
            <a:spLocks noChangeArrowheads="1"/>
          </p:cNvSpPr>
          <p:nvPr/>
        </p:nvSpPr>
        <p:spPr bwMode="auto">
          <a:xfrm>
            <a:off x="9446735" y="3034506"/>
            <a:ext cx="7665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rPr>
              <a:t>~5 </a:t>
            </a:r>
            <a:r>
              <a:rPr kumimoji="0" lang="en-US" altLang="en-US" sz="1600" b="0" i="0" u="none" strike="noStrike" kern="0" cap="none" spc="0" normalizeH="0" baseline="0" noProof="0" dirty="0" smtClean="0">
                <a:ln>
                  <a:noFill/>
                </a:ln>
                <a:solidFill>
                  <a:srgbClr val="000000"/>
                </a:solidFill>
                <a:effectLst/>
                <a:uLnTx/>
                <a:uFillTx/>
                <a:latin typeface="Symbol" panose="05050102010706020507" pitchFamily="18" charset="2"/>
              </a:rPr>
              <a:t>m</a:t>
            </a:r>
            <a:r>
              <a:rPr kumimoji="0" lang="en-US" altLang="en-US" sz="1600" b="0" i="0" u="none" strike="noStrike" kern="0" cap="none" spc="0" normalizeH="0" baseline="0" noProof="0" dirty="0" smtClean="0">
                <a:ln>
                  <a:noFill/>
                </a:ln>
                <a:solidFill>
                  <a:srgbClr val="000000"/>
                </a:solidFill>
                <a:effectLst/>
                <a:uLnTx/>
                <a:uFillTx/>
                <a:cs typeface="Arial" panose="020B0604020202020204" pitchFamily="34" charset="0"/>
              </a:rPr>
              <a:t>m</a:t>
            </a:r>
            <a:endParaRPr kumimoji="0" lang="en-US" altLang="en-US" sz="1600" b="0" i="0" u="none" strike="noStrike" kern="0" cap="none" spc="0" normalizeH="0" baseline="0" noProof="0" dirty="0" smtClean="0">
              <a:ln>
                <a:noFill/>
              </a:ln>
              <a:solidFill>
                <a:srgbClr val="000000"/>
              </a:solidFill>
              <a:effectLst/>
              <a:uLnTx/>
              <a:uFillTx/>
            </a:endParaRPr>
          </a:p>
        </p:txBody>
      </p:sp>
      <p:sp>
        <p:nvSpPr>
          <p:cNvPr id="5" name="TextBox 4"/>
          <p:cNvSpPr txBox="1"/>
          <p:nvPr/>
        </p:nvSpPr>
        <p:spPr>
          <a:xfrm>
            <a:off x="10520362" y="3999376"/>
            <a:ext cx="1671638" cy="1815882"/>
          </a:xfrm>
          <a:prstGeom prst="rect">
            <a:avLst/>
          </a:prstGeom>
          <a:noFill/>
        </p:spPr>
        <p:txBody>
          <a:bodyPr wrap="square" rtlCol="0">
            <a:spAutoFit/>
          </a:bodyPr>
          <a:lstStyle/>
          <a:p>
            <a:r>
              <a:rPr lang="en-US" sz="1400" b="1" dirty="0" smtClean="0"/>
              <a:t>Porous Electrode</a:t>
            </a:r>
          </a:p>
          <a:p>
            <a:pPr marL="285750" indent="-285750">
              <a:buFontTx/>
              <a:buChar char="-"/>
            </a:pPr>
            <a:r>
              <a:rPr lang="en-US" sz="1400" dirty="0" smtClean="0"/>
              <a:t>Liquid phase</a:t>
            </a:r>
          </a:p>
          <a:p>
            <a:pPr marL="285750" indent="-285750">
              <a:buFontTx/>
              <a:buChar char="-"/>
            </a:pPr>
            <a:r>
              <a:rPr lang="en-US" sz="1400" dirty="0" smtClean="0"/>
              <a:t>Solid phase</a:t>
            </a:r>
          </a:p>
          <a:p>
            <a:pPr marL="285750" indent="-285750">
              <a:buFontTx/>
              <a:buChar char="-"/>
            </a:pPr>
            <a:r>
              <a:rPr lang="en-US" sz="1400" dirty="0" smtClean="0"/>
              <a:t>Electro-chemical reaction at the liquid-solid interface</a:t>
            </a:r>
            <a:endParaRPr lang="en-US" sz="1400" dirty="0"/>
          </a:p>
        </p:txBody>
      </p:sp>
    </p:spTree>
    <p:extLst>
      <p:ext uri="{BB962C8B-B14F-4D97-AF65-F5344CB8AC3E}">
        <p14:creationId xmlns:p14="http://schemas.microsoft.com/office/powerpoint/2010/main" val="109863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0.00352 -0.00047 L 0.03997 0.21088 " pathEditMode="relative" rAng="0" ptsTypes="AA">
                                      <p:cBhvr>
                                        <p:cTn id="6" dur="5000" spd="-100000" fill="hold"/>
                                        <p:tgtEl>
                                          <p:spTgt spid="381966"/>
                                        </p:tgtEl>
                                        <p:attrNameLst>
                                          <p:attrName>ppt_x</p:attrName>
                                          <p:attrName>ppt_y</p:attrName>
                                        </p:attrNameLst>
                                      </p:cBhvr>
                                      <p:rCtr x="2174" y="10556"/>
                                    </p:animMotion>
                                  </p:childTnLst>
                                </p:cTn>
                              </p:par>
                              <p:par>
                                <p:cTn id="7"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5.55112E-17 3.33333E-6 L 0.17669 -0.08866 " pathEditMode="relative" rAng="0" ptsTypes="AA">
                                      <p:cBhvr>
                                        <p:cTn id="8" dur="5000" spd="-100000" fill="hold"/>
                                        <p:tgtEl>
                                          <p:spTgt spid="381965"/>
                                        </p:tgtEl>
                                        <p:attrNameLst>
                                          <p:attrName>ppt_x</p:attrName>
                                          <p:attrName>ppt_y</p:attrName>
                                        </p:attrNameLst>
                                      </p:cBhvr>
                                      <p:rCtr x="8828" y="-4444"/>
                                    </p:animMotion>
                                  </p:childTnLst>
                                </p:cTn>
                              </p:par>
                              <p:par>
                                <p:cTn id="9"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0.03945 2.22222E-6 L 0.11224 -0.05533 " pathEditMode="relative" rAng="0" ptsTypes="AA">
                                      <p:cBhvr>
                                        <p:cTn id="10" dur="5000" spd="-100000" fill="hold"/>
                                        <p:tgtEl>
                                          <p:spTgt spid="381967"/>
                                        </p:tgtEl>
                                        <p:attrNameLst>
                                          <p:attrName>ppt_x</p:attrName>
                                          <p:attrName>ppt_y</p:attrName>
                                        </p:attrNameLst>
                                      </p:cBhvr>
                                      <p:rCtr x="7578" y="-2778"/>
                                    </p:animMotion>
                                  </p:childTnLst>
                                </p:cTn>
                              </p:par>
                              <p:par>
                                <p:cTn id="11"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0.00156 1.85185E-6 L 0.128 -0.00093 " pathEditMode="relative" rAng="0" ptsTypes="AA">
                                      <p:cBhvr>
                                        <p:cTn id="12" dur="5000" spd="-100000" fill="hold"/>
                                        <p:tgtEl>
                                          <p:spTgt spid="381988"/>
                                        </p:tgtEl>
                                        <p:attrNameLst>
                                          <p:attrName>ppt_x</p:attrName>
                                          <p:attrName>ppt_y</p:attrName>
                                        </p:attrNameLst>
                                      </p:cBhvr>
                                      <p:rCtr x="6315" y="-46"/>
                                    </p:animMotion>
                                  </p:childTnLst>
                                </p:cTn>
                              </p:par>
                              <p:par>
                                <p:cTn id="13"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0.01276 0.02037 C -0.02435 -0.03936 -0.03594 -0.09885 -0.04049 -0.14445 C -0.04505 -0.18982 -0.06028 -0.23125 -0.04049 -0.25278 C -0.0207 -0.27408 -0.00794 -0.26875 0.07852 -0.27292 C 0.16498 -0.27709 0.40248 -0.31574 0.47891 -0.27755 C 0.55495 -0.23936 0.54505 -0.14098 0.53529 -0.04283 " pathEditMode="relative" rAng="0" ptsTypes="AAAAAA">
                                      <p:cBhvr>
                                        <p:cTn id="14" dur="5000" spd="-100000" fill="hold"/>
                                        <p:tgtEl>
                                          <p:spTgt spid="381989"/>
                                        </p:tgtEl>
                                        <p:attrNameLst>
                                          <p:attrName>ppt_x</p:attrName>
                                          <p:attrName>ppt_y</p:attrName>
                                        </p:attrNameLst>
                                      </p:cBhvr>
                                      <p:rCtr x="25833" y="-15741"/>
                                    </p:animMotion>
                                  </p:childTnLst>
                                </p:cTn>
                              </p:par>
                              <p:par>
                                <p:cTn id="15" presetID="35" presetClass="path" presetSubtype="0" repeatCount="indefinite" accel="50000" decel="50000" autoRev="1" fill="hold" grpId="0" nodeType="withEffect">
                                  <p:stCondLst>
                                    <p:cond delay="0"/>
                                  </p:stCondLst>
                                  <p:endCondLst>
                                    <p:cond evt="onNext" delay="0">
                                      <p:tgtEl>
                                        <p:sldTgt/>
                                      </p:tgtEl>
                                    </p:cond>
                                  </p:endCondLst>
                                  <p:childTnLst>
                                    <p:animMotion origin="layout" path="M 0.00313 -0.0007 L 0.19648 -0.11158 " pathEditMode="relative" rAng="0" ptsTypes="AA">
                                      <p:cBhvr>
                                        <p:cTn id="16" dur="5000" spd="-100000" fill="hold"/>
                                        <p:tgtEl>
                                          <p:spTgt spid="381969"/>
                                        </p:tgtEl>
                                        <p:attrNameLst>
                                          <p:attrName>ppt_x</p:attrName>
                                          <p:attrName>ppt_y</p:attrName>
                                        </p:attrNameLst>
                                      </p:cBhvr>
                                      <p:rCtr x="9661" y="-5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65" grpId="0" animBg="1"/>
      <p:bldP spid="381966" grpId="0" animBg="1"/>
      <p:bldP spid="381967" grpId="0" animBg="1"/>
      <p:bldP spid="381969" grpId="0" animBg="1"/>
      <p:bldP spid="381988" grpId="0" animBg="1"/>
      <p:bldP spid="3819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 personal perspective</a:t>
            </a:r>
            <a:endParaRPr lang="en-US" sz="4000" dirty="0"/>
          </a:p>
        </p:txBody>
      </p:sp>
      <p:sp>
        <p:nvSpPr>
          <p:cNvPr id="3" name="Content Placeholder 2"/>
          <p:cNvSpPr>
            <a:spLocks noGrp="1"/>
          </p:cNvSpPr>
          <p:nvPr>
            <p:ph idx="1"/>
          </p:nvPr>
        </p:nvSpPr>
        <p:spPr>
          <a:xfrm>
            <a:off x="990600" y="1295400"/>
            <a:ext cx="10312400" cy="4876800"/>
          </a:xfrm>
        </p:spPr>
        <p:txBody>
          <a:bodyPr/>
          <a:lstStyle/>
          <a:p>
            <a:r>
              <a:rPr lang="en-US" sz="2800" dirty="0" smtClean="0"/>
              <a:t>First, there was the Li metal negative and the LiMn</a:t>
            </a:r>
            <a:r>
              <a:rPr lang="en-US" sz="2800" baseline="-25000" dirty="0" smtClean="0"/>
              <a:t>2</a:t>
            </a:r>
            <a:r>
              <a:rPr lang="en-US" sz="2800" dirty="0" smtClean="0"/>
              <a:t>O</a:t>
            </a:r>
            <a:r>
              <a:rPr lang="en-US" sz="2800" baseline="-25000" dirty="0" smtClean="0"/>
              <a:t>4</a:t>
            </a:r>
            <a:r>
              <a:rPr lang="en-US" sz="2800" dirty="0" smtClean="0"/>
              <a:t> positive</a:t>
            </a:r>
          </a:p>
          <a:p>
            <a:pPr lvl="1"/>
            <a:r>
              <a:rPr lang="en-US" sz="2800" dirty="0" smtClean="0"/>
              <a:t>Durability</a:t>
            </a:r>
          </a:p>
          <a:p>
            <a:pPr lvl="1"/>
            <a:r>
              <a:rPr lang="en-US" sz="2800" dirty="0" smtClean="0"/>
              <a:t>Safety</a:t>
            </a:r>
          </a:p>
          <a:p>
            <a:r>
              <a:rPr lang="en-US" sz="2800" dirty="0" smtClean="0"/>
              <a:t>Afterwards, companies switched to lithiated graphite negatives (“</a:t>
            </a:r>
            <a:r>
              <a:rPr lang="en-US" sz="2800" dirty="0" err="1" smtClean="0"/>
              <a:t>LiIon</a:t>
            </a:r>
            <a:r>
              <a:rPr lang="en-US" sz="2800" dirty="0" smtClean="0"/>
              <a:t>”)</a:t>
            </a:r>
          </a:p>
          <a:p>
            <a:r>
              <a:rPr lang="en-US" sz="2800" dirty="0" smtClean="0"/>
              <a:t>Next several slides overview some mathematical modeling elements of our journey along this path</a:t>
            </a:r>
          </a:p>
        </p:txBody>
      </p:sp>
    </p:spTree>
    <p:extLst>
      <p:ext uri="{BB962C8B-B14F-4D97-AF65-F5344CB8AC3E}">
        <p14:creationId xmlns:p14="http://schemas.microsoft.com/office/powerpoint/2010/main" val="501759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11887200" cy="704850"/>
          </a:xfrm>
        </p:spPr>
        <p:txBody>
          <a:bodyPr/>
          <a:lstStyle/>
          <a:p>
            <a:r>
              <a:rPr lang="en-US" sz="2200" b="0" i="0" dirty="0">
                <a:latin typeface="+mn-lt"/>
              </a:rPr>
              <a:t>Transport equations describe the simultaneous processes of diffusion by concentration variations and migration by potential variations, but these equations can be greatly simplified for benchmarking </a:t>
            </a:r>
            <a:r>
              <a:rPr lang="en-US" sz="2200" b="0" i="0" dirty="0" smtClean="0">
                <a:latin typeface="+mn-lt"/>
              </a:rPr>
              <a:t>purposes…</a:t>
            </a:r>
            <a:r>
              <a:rPr lang="en-US" sz="2200" b="0" i="0" dirty="0" smtClean="0">
                <a:solidFill>
                  <a:srgbClr val="0000FF"/>
                </a:solidFill>
                <a:latin typeface="+mn-lt"/>
              </a:rPr>
              <a:t>dilute solution theory</a:t>
            </a:r>
            <a:r>
              <a:rPr lang="en-US" sz="2200" b="0" i="0" dirty="0" smtClean="0">
                <a:latin typeface="+mn-lt"/>
              </a:rPr>
              <a:t/>
            </a:r>
            <a:br>
              <a:rPr lang="en-US" sz="2200" b="0" i="0" dirty="0" smtClean="0">
                <a:latin typeface="+mn-lt"/>
              </a:rPr>
            </a:br>
            <a:r>
              <a:rPr lang="en-US" sz="2200" b="0" i="0" dirty="0">
                <a:latin typeface="+mn-lt"/>
              </a:rPr>
              <a:t/>
            </a:r>
            <a:br>
              <a:rPr lang="en-US" sz="2200" b="0" i="0" dirty="0">
                <a:latin typeface="+mn-lt"/>
              </a:rPr>
            </a:br>
            <a:r>
              <a:rPr lang="en-US" sz="2200" b="0" i="0" dirty="0" smtClean="0">
                <a:latin typeface="+mn-lt"/>
              </a:rPr>
              <a:t>Similarly, we simplify the electrochemical reaction equation.</a:t>
            </a:r>
            <a:endParaRPr lang="en-US" sz="2200" b="0" i="0" dirty="0">
              <a:latin typeface="+mn-lt"/>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439911812"/>
              </p:ext>
            </p:extLst>
          </p:nvPr>
        </p:nvGraphicFramePr>
        <p:xfrm>
          <a:off x="411163" y="1757363"/>
          <a:ext cx="6273800" cy="4689475"/>
        </p:xfrm>
        <a:graphic>
          <a:graphicData uri="http://schemas.openxmlformats.org/presentationml/2006/ole">
            <mc:AlternateContent xmlns:mc="http://schemas.openxmlformats.org/markup-compatibility/2006">
              <mc:Choice xmlns:v="urn:schemas-microsoft-com:vml" Requires="v">
                <p:oleObj spid="_x0000_s21762" name="Equation" r:id="rId4" imgW="5130720" imgH="3835080" progId="Equation.DSMT4">
                  <p:embed/>
                </p:oleObj>
              </mc:Choice>
              <mc:Fallback>
                <p:oleObj name="Equation" r:id="rId4" imgW="5130720" imgH="3835080" progId="Equation.DSMT4">
                  <p:embed/>
                  <p:pic>
                    <p:nvPicPr>
                      <p:cNvPr id="0" name=""/>
                      <p:cNvPicPr/>
                      <p:nvPr/>
                    </p:nvPicPr>
                    <p:blipFill>
                      <a:blip r:embed="rId5"/>
                      <a:stretch>
                        <a:fillRect/>
                      </a:stretch>
                    </p:blipFill>
                    <p:spPr>
                      <a:xfrm>
                        <a:off x="411163" y="1757363"/>
                        <a:ext cx="6273800" cy="4689475"/>
                      </a:xfrm>
                      <a:prstGeom prst="rect">
                        <a:avLst/>
                      </a:prstGeom>
                      <a:ln>
                        <a:solidFill>
                          <a:schemeClr val="tx1"/>
                        </a:solidFill>
                      </a:ln>
                    </p:spPr>
                  </p:pic>
                </p:oleObj>
              </mc:Fallback>
            </mc:AlternateContent>
          </a:graphicData>
        </a:graphic>
      </p:graphicFrame>
      <p:graphicFrame>
        <p:nvGraphicFramePr>
          <p:cNvPr id="5" name="Content Placeholder 3"/>
          <p:cNvGraphicFramePr>
            <a:graphicFrameLocks noChangeAspect="1"/>
          </p:cNvGraphicFramePr>
          <p:nvPr>
            <p:extLst>
              <p:ext uri="{D42A27DB-BD31-4B8C-83A1-F6EECF244321}">
                <p14:modId xmlns:p14="http://schemas.microsoft.com/office/powerpoint/2010/main" val="3052186527"/>
              </p:ext>
            </p:extLst>
          </p:nvPr>
        </p:nvGraphicFramePr>
        <p:xfrm>
          <a:off x="7010400" y="2209800"/>
          <a:ext cx="4966447" cy="3579120"/>
        </p:xfrm>
        <a:graphic>
          <a:graphicData uri="http://schemas.openxmlformats.org/presentationml/2006/ole">
            <mc:AlternateContent xmlns:mc="http://schemas.openxmlformats.org/markup-compatibility/2006">
              <mc:Choice xmlns:v="urn:schemas-microsoft-com:vml" Requires="v">
                <p:oleObj spid="_x0000_s21763" name="Equation" r:id="rId6" imgW="3962160" imgH="2857320" progId="Equation.DSMT4">
                  <p:embed/>
                </p:oleObj>
              </mc:Choice>
              <mc:Fallback>
                <p:oleObj name="Equation" r:id="rId6" imgW="3962160" imgH="2857320" progId="Equation.DSMT4">
                  <p:embed/>
                  <p:pic>
                    <p:nvPicPr>
                      <p:cNvPr id="0" name=""/>
                      <p:cNvPicPr/>
                      <p:nvPr/>
                    </p:nvPicPr>
                    <p:blipFill>
                      <a:blip r:embed="rId7"/>
                      <a:stretch>
                        <a:fillRect/>
                      </a:stretch>
                    </p:blipFill>
                    <p:spPr>
                      <a:xfrm>
                        <a:off x="7010400" y="2209800"/>
                        <a:ext cx="4966447" cy="3579120"/>
                      </a:xfrm>
                      <a:prstGeom prst="rect">
                        <a:avLst/>
                      </a:prstGeom>
                      <a:ln>
                        <a:solidFill>
                          <a:schemeClr val="tx1"/>
                        </a:solidFill>
                      </a:ln>
                    </p:spPr>
                  </p:pic>
                </p:oleObj>
              </mc:Fallback>
            </mc:AlternateContent>
          </a:graphicData>
        </a:graphic>
      </p:graphicFrame>
      <p:sp>
        <p:nvSpPr>
          <p:cNvPr id="3" name="Line Callout 2 2"/>
          <p:cNvSpPr/>
          <p:nvPr/>
        </p:nvSpPr>
        <p:spPr bwMode="auto">
          <a:xfrm>
            <a:off x="4800600" y="3200400"/>
            <a:ext cx="1828801" cy="838200"/>
          </a:xfrm>
          <a:prstGeom prst="borderCallout2">
            <a:avLst>
              <a:gd name="adj1" fmla="val 18750"/>
              <a:gd name="adj2" fmla="val -8333"/>
              <a:gd name="adj3" fmla="val 4223"/>
              <a:gd name="adj4" fmla="val -15897"/>
              <a:gd name="adj5" fmla="val -37213"/>
              <a:gd name="adj6" fmla="val -16909"/>
            </a:avLst>
          </a:prstGeom>
          <a:noFill/>
          <a:ln w="12700" cap="flat" cmpd="sng" algn="ctr">
            <a:solidFill>
              <a:schemeClr val="tx1"/>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j-lt"/>
              </a:rPr>
              <a:t>~1x10</a:t>
            </a:r>
            <a:r>
              <a:rPr kumimoji="0" lang="en-US" sz="1600" b="0" i="0" u="none" strike="noStrike" cap="none" normalizeH="0" baseline="30000" dirty="0" smtClean="0">
                <a:ln>
                  <a:noFill/>
                </a:ln>
                <a:solidFill>
                  <a:schemeClr val="tx1"/>
                </a:solidFill>
                <a:effectLst/>
                <a:latin typeface="+mj-lt"/>
              </a:rPr>
              <a:t>-13</a:t>
            </a:r>
            <a:r>
              <a:rPr kumimoji="0" lang="en-US" sz="1600" b="0" i="0" u="none" strike="noStrike" cap="none" normalizeH="0" dirty="0" smtClean="0">
                <a:ln>
                  <a:noFill/>
                </a:ln>
                <a:solidFill>
                  <a:schemeClr val="tx1"/>
                </a:solidFill>
                <a:effectLst/>
                <a:latin typeface="+mj-lt"/>
              </a:rPr>
              <a:t> F/cm in conventional </a:t>
            </a:r>
            <a:r>
              <a:rPr lang="en-US" sz="1600" dirty="0" smtClean="0">
                <a:latin typeface="+mj-lt"/>
              </a:rPr>
              <a:t>liquid </a:t>
            </a:r>
            <a:r>
              <a:rPr kumimoji="0" lang="en-US" sz="1600" b="0" i="0" u="none" strike="noStrike" cap="none" normalizeH="0" dirty="0" smtClean="0">
                <a:ln>
                  <a:noFill/>
                </a:ln>
                <a:solidFill>
                  <a:schemeClr val="tx1"/>
                </a:solidFill>
                <a:effectLst/>
                <a:latin typeface="+mj-lt"/>
              </a:rPr>
              <a:t>electrolytes</a:t>
            </a:r>
            <a:endParaRPr kumimoji="0" lang="en-US" sz="1600" b="0"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27725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16" name="Rectangle 20"/>
          <p:cNvSpPr>
            <a:spLocks noChangeArrowheads="1"/>
          </p:cNvSpPr>
          <p:nvPr/>
        </p:nvSpPr>
        <p:spPr bwMode="auto">
          <a:xfrm>
            <a:off x="762000" y="6408715"/>
            <a:ext cx="3581400" cy="304800"/>
          </a:xfrm>
          <a:prstGeom prst="rect">
            <a:avLst/>
          </a:prstGeom>
          <a:gradFill rotWithShape="1">
            <a:gsLst>
              <a:gs pos="0">
                <a:srgbClr val="FFFF66"/>
              </a:gs>
              <a:gs pos="50000">
                <a:srgbClr val="FFFF00"/>
              </a:gs>
              <a:gs pos="100000">
                <a:srgbClr val="FFFF66"/>
              </a:gs>
            </a:gsLst>
            <a:lin ang="5400000" scaled="1"/>
          </a:gradFill>
          <a:ln w="12700">
            <a:solidFill>
              <a:srgbClr val="0000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en-US" altLang="en-US"/>
          </a:p>
        </p:txBody>
      </p:sp>
      <p:pic>
        <p:nvPicPr>
          <p:cNvPr id="2969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34" y="309540"/>
            <a:ext cx="4924425"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48" y="7915"/>
            <a:ext cx="33321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846115"/>
            <a:ext cx="292893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6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930254"/>
            <a:ext cx="4740275" cy="5843587"/>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6106" name="Rectangle 10"/>
          <p:cNvSpPr>
            <a:spLocks noGrp="1" noChangeArrowheads="1"/>
          </p:cNvSpPr>
          <p:nvPr>
            <p:ph type="body" idx="1"/>
          </p:nvPr>
        </p:nvSpPr>
        <p:spPr>
          <a:xfrm>
            <a:off x="381000" y="5265715"/>
            <a:ext cx="4038600" cy="1219200"/>
          </a:xfrm>
        </p:spPr>
        <p:txBody>
          <a:bodyPr/>
          <a:lstStyle/>
          <a:p>
            <a:pPr>
              <a:lnSpc>
                <a:spcPct val="78000"/>
              </a:lnSpc>
            </a:pPr>
            <a:r>
              <a:rPr lang="en-US" altLang="en-US" sz="1600"/>
              <a:t>Surrounding electrode:</a:t>
            </a:r>
          </a:p>
          <a:p>
            <a:pPr lvl="1">
              <a:lnSpc>
                <a:spcPct val="78000"/>
              </a:lnSpc>
            </a:pPr>
            <a:r>
              <a:rPr lang="en-US" altLang="en-US" sz="1600"/>
              <a:t>More nonuniform current distribution</a:t>
            </a:r>
          </a:p>
          <a:p>
            <a:pPr lvl="1">
              <a:lnSpc>
                <a:spcPct val="78000"/>
              </a:lnSpc>
            </a:pPr>
            <a:r>
              <a:rPr lang="en-US" altLang="en-US" sz="1600"/>
              <a:t>But lower average (nodule) current</a:t>
            </a:r>
          </a:p>
          <a:p>
            <a:pPr lvl="1">
              <a:lnSpc>
                <a:spcPct val="78000"/>
              </a:lnSpc>
              <a:buFont typeface="Symbol" panose="05050102010706020507" pitchFamily="18" charset="2"/>
              <a:buChar char="Þ"/>
            </a:pPr>
            <a:r>
              <a:rPr lang="en-US" altLang="en-US" b="1" i="1" smtClean="0">
                <a:latin typeface="Times New Roman" panose="02020603050405020304" pitchFamily="18" charset="0"/>
              </a:rPr>
              <a:t>Metal electrodes are problematic</a:t>
            </a:r>
          </a:p>
        </p:txBody>
      </p:sp>
      <p:pic>
        <p:nvPicPr>
          <p:cNvPr id="51610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505" y="480863"/>
            <a:ext cx="2657475"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6108" name="AutoShape 12"/>
          <p:cNvSpPr>
            <a:spLocks noChangeArrowheads="1"/>
          </p:cNvSpPr>
          <p:nvPr/>
        </p:nvSpPr>
        <p:spPr bwMode="auto">
          <a:xfrm rot="-4158273">
            <a:off x="6911974" y="1173140"/>
            <a:ext cx="838200" cy="152400"/>
          </a:xfrm>
          <a:prstGeom prst="leftArrow">
            <a:avLst>
              <a:gd name="adj1" fmla="val 50000"/>
              <a:gd name="adj2" fmla="val 137500"/>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en-US" altLang="en-US"/>
          </a:p>
        </p:txBody>
      </p:sp>
      <p:sp>
        <p:nvSpPr>
          <p:cNvPr id="516109" name="AutoShape 13"/>
          <p:cNvSpPr>
            <a:spLocks noChangeArrowheads="1"/>
          </p:cNvSpPr>
          <p:nvPr/>
        </p:nvSpPr>
        <p:spPr bwMode="auto">
          <a:xfrm rot="-4158273">
            <a:off x="6888162" y="3306740"/>
            <a:ext cx="838200" cy="152400"/>
          </a:xfrm>
          <a:prstGeom prst="leftArrow">
            <a:avLst>
              <a:gd name="adj1" fmla="val 50000"/>
              <a:gd name="adj2" fmla="val 137500"/>
            </a:avLst>
          </a:prstGeom>
          <a:noFill/>
          <a:ln w="12700">
            <a:solidFill>
              <a:schemeClr val="hlink"/>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en-US" altLang="en-US"/>
          </a:p>
        </p:txBody>
      </p:sp>
      <p:sp>
        <p:nvSpPr>
          <p:cNvPr id="516110" name="Text Box 14"/>
          <p:cNvSpPr txBox="1">
            <a:spLocks noChangeArrowheads="1"/>
          </p:cNvSpPr>
          <p:nvPr/>
        </p:nvSpPr>
        <p:spPr bwMode="auto">
          <a:xfrm>
            <a:off x="6342355" y="7788"/>
            <a:ext cx="30638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sz="1400" dirty="0"/>
              <a:t>Secondary current distribution with linear charge-transfer kinetics</a:t>
            </a:r>
          </a:p>
        </p:txBody>
      </p:sp>
      <p:sp>
        <p:nvSpPr>
          <p:cNvPr id="516111" name="Rectangle 15"/>
          <p:cNvSpPr>
            <a:spLocks noChangeArrowheads="1"/>
          </p:cNvSpPr>
          <p:nvPr/>
        </p:nvSpPr>
        <p:spPr bwMode="auto">
          <a:xfrm>
            <a:off x="6324600" y="24228"/>
            <a:ext cx="4740275" cy="872242"/>
          </a:xfrm>
          <a:prstGeom prst="rect">
            <a:avLst/>
          </a:prstGeom>
          <a:noFill/>
          <a:ln w="12700">
            <a:solidFill>
              <a:srgbClr val="0000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endParaRPr lang="en-US" altLang="en-US"/>
          </a:p>
        </p:txBody>
      </p:sp>
      <p:sp>
        <p:nvSpPr>
          <p:cNvPr id="29709" name="AutoShape 16"/>
          <p:cNvSpPr>
            <a:spLocks/>
          </p:cNvSpPr>
          <p:nvPr/>
        </p:nvSpPr>
        <p:spPr bwMode="auto">
          <a:xfrm>
            <a:off x="3352800" y="998515"/>
            <a:ext cx="1219200" cy="990600"/>
          </a:xfrm>
          <a:prstGeom prst="accentBorderCallout2">
            <a:avLst>
              <a:gd name="adj1" fmla="val 9375"/>
              <a:gd name="adj2" fmla="val -6250"/>
              <a:gd name="adj3" fmla="val 9375"/>
              <a:gd name="adj4" fmla="val -22528"/>
              <a:gd name="adj5" fmla="val 148382"/>
              <a:gd name="adj6" fmla="val -37579"/>
            </a:avLst>
          </a:prstGeom>
          <a:noFill/>
          <a:ln w="12700">
            <a:solidFill>
              <a:srgbClr val="0000FF"/>
            </a:solidFill>
            <a:miter lim="800000"/>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a:t>Examine active and passive surrounding anode…which is preferred?</a:t>
            </a:r>
          </a:p>
        </p:txBody>
      </p:sp>
      <p:sp>
        <p:nvSpPr>
          <p:cNvPr id="29710" name="Text Box 17"/>
          <p:cNvSpPr txBox="1">
            <a:spLocks noChangeArrowheads="1"/>
          </p:cNvSpPr>
          <p:nvPr/>
        </p:nvSpPr>
        <p:spPr bwMode="auto">
          <a:xfrm>
            <a:off x="892176" y="1608115"/>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b="1"/>
              <a:t>Lithium</a:t>
            </a:r>
          </a:p>
          <a:p>
            <a:r>
              <a:rPr lang="en-US" altLang="en-US" b="1"/>
              <a:t>electrode</a:t>
            </a:r>
          </a:p>
        </p:txBody>
      </p:sp>
      <p:sp>
        <p:nvSpPr>
          <p:cNvPr id="29711" name="Text Box 18"/>
          <p:cNvSpPr txBox="1">
            <a:spLocks noChangeArrowheads="1"/>
          </p:cNvSpPr>
          <p:nvPr/>
        </p:nvSpPr>
        <p:spPr bwMode="auto">
          <a:xfrm>
            <a:off x="914400" y="998515"/>
            <a:ext cx="1733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US" altLang="en-US" b="1" dirty="0"/>
              <a:t>Metal oxide electrode</a:t>
            </a:r>
          </a:p>
        </p:txBody>
      </p:sp>
      <p:graphicFrame>
        <p:nvGraphicFramePr>
          <p:cNvPr id="17" name="Object 16"/>
          <p:cNvGraphicFramePr>
            <a:graphicFrameLocks noChangeAspect="1"/>
          </p:cNvGraphicFramePr>
          <p:nvPr>
            <p:extLst>
              <p:ext uri="{D42A27DB-BD31-4B8C-83A1-F6EECF244321}">
                <p14:modId xmlns:p14="http://schemas.microsoft.com/office/powerpoint/2010/main" val="4191583922"/>
              </p:ext>
            </p:extLst>
          </p:nvPr>
        </p:nvGraphicFramePr>
        <p:xfrm>
          <a:off x="3757871" y="3031133"/>
          <a:ext cx="1565275" cy="346075"/>
        </p:xfrm>
        <a:graphic>
          <a:graphicData uri="http://schemas.openxmlformats.org/presentationml/2006/ole">
            <mc:AlternateContent xmlns:mc="http://schemas.openxmlformats.org/markup-compatibility/2006">
              <mc:Choice xmlns:v="urn:schemas-microsoft-com:vml" Requires="v">
                <p:oleObj spid="_x0000_s20750" name="Equation" r:id="rId9" imgW="977760" imgH="215640" progId="Equation.DSMT4">
                  <p:embed/>
                </p:oleObj>
              </mc:Choice>
              <mc:Fallback>
                <p:oleObj name="Equation" r:id="rId9" imgW="977760" imgH="215640" progId="Equation.DSMT4">
                  <p:embed/>
                  <p:pic>
                    <p:nvPicPr>
                      <p:cNvPr id="0" name=""/>
                      <p:cNvPicPr/>
                      <p:nvPr/>
                    </p:nvPicPr>
                    <p:blipFill>
                      <a:blip r:embed="rId10"/>
                      <a:stretch>
                        <a:fillRect/>
                      </a:stretch>
                    </p:blipFill>
                    <p:spPr>
                      <a:xfrm>
                        <a:off x="3757871" y="3031133"/>
                        <a:ext cx="1565275" cy="346075"/>
                      </a:xfrm>
                      <a:prstGeom prst="rect">
                        <a:avLst/>
                      </a:prstGeom>
                      <a:ln>
                        <a:noFill/>
                      </a:ln>
                    </p:spPr>
                  </p:pic>
                </p:oleObj>
              </mc:Fallback>
            </mc:AlternateContent>
          </a:graphicData>
        </a:graphic>
      </p:graphicFrame>
      <p:cxnSp>
        <p:nvCxnSpPr>
          <p:cNvPr id="4" name="Straight Arrow Connector 3"/>
          <p:cNvCxnSpPr/>
          <p:nvPr/>
        </p:nvCxnSpPr>
        <p:spPr bwMode="auto">
          <a:xfrm flipH="1" flipV="1">
            <a:off x="3124653" y="2852715"/>
            <a:ext cx="533400" cy="387350"/>
          </a:xfrm>
          <a:prstGeom prst="straightConnector1">
            <a:avLst/>
          </a:prstGeom>
          <a:noFill/>
          <a:ln w="12700" cap="flat" cmpd="sng" algn="ctr">
            <a:solidFill>
              <a:srgbClr val="0000FF"/>
            </a:solidFill>
            <a:prstDash val="solid"/>
            <a:round/>
            <a:headEnd type="none" w="med" len="med"/>
            <a:tailEnd type="arrow" w="med" len="med"/>
          </a:ln>
          <a:effectLst/>
        </p:spPr>
      </p:cxnSp>
      <p:cxnSp>
        <p:nvCxnSpPr>
          <p:cNvPr id="20" name="Straight Arrow Connector 19"/>
          <p:cNvCxnSpPr/>
          <p:nvPr/>
        </p:nvCxnSpPr>
        <p:spPr bwMode="auto">
          <a:xfrm flipH="1">
            <a:off x="3124653" y="3240065"/>
            <a:ext cx="533400" cy="493735"/>
          </a:xfrm>
          <a:prstGeom prst="straightConnector1">
            <a:avLst/>
          </a:prstGeom>
          <a:noFill/>
          <a:ln w="12700" cap="flat" cmpd="sng" algn="ctr">
            <a:solidFill>
              <a:srgbClr val="0000FF"/>
            </a:solidFill>
            <a:prstDash val="solid"/>
            <a:round/>
            <a:headEnd type="none" w="med" len="med"/>
            <a:tailEnd type="arrow" w="med" len="med"/>
          </a:ln>
          <a:effectLst/>
        </p:spPr>
      </p:cxnSp>
      <p:graphicFrame>
        <p:nvGraphicFramePr>
          <p:cNvPr id="21" name="Object 20"/>
          <p:cNvGraphicFramePr>
            <a:graphicFrameLocks noChangeAspect="1"/>
          </p:cNvGraphicFramePr>
          <p:nvPr>
            <p:extLst>
              <p:ext uri="{D42A27DB-BD31-4B8C-83A1-F6EECF244321}">
                <p14:modId xmlns:p14="http://schemas.microsoft.com/office/powerpoint/2010/main" val="2452469880"/>
              </p:ext>
            </p:extLst>
          </p:nvPr>
        </p:nvGraphicFramePr>
        <p:xfrm>
          <a:off x="3426549" y="3934896"/>
          <a:ext cx="2413311" cy="1586029"/>
        </p:xfrm>
        <a:graphic>
          <a:graphicData uri="http://schemas.openxmlformats.org/presentationml/2006/ole">
            <mc:AlternateContent xmlns:mc="http://schemas.openxmlformats.org/markup-compatibility/2006">
              <mc:Choice xmlns:v="urn:schemas-microsoft-com:vml" Requires="v">
                <p:oleObj spid="_x0000_s20751" name="Equation" r:id="rId11" imgW="1955520" imgH="1282680" progId="Equation.DSMT4">
                  <p:embed/>
                </p:oleObj>
              </mc:Choice>
              <mc:Fallback>
                <p:oleObj name="Equation" r:id="rId11" imgW="1955520" imgH="1282680" progId="Equation.DSMT4">
                  <p:embed/>
                  <p:pic>
                    <p:nvPicPr>
                      <p:cNvPr id="0" name=""/>
                      <p:cNvPicPr/>
                      <p:nvPr/>
                    </p:nvPicPr>
                    <p:blipFill>
                      <a:blip r:embed="rId12"/>
                      <a:stretch>
                        <a:fillRect/>
                      </a:stretch>
                    </p:blipFill>
                    <p:spPr>
                      <a:xfrm>
                        <a:off x="3426549" y="3934896"/>
                        <a:ext cx="2413311" cy="1586029"/>
                      </a:xfrm>
                      <a:prstGeom prst="rect">
                        <a:avLst/>
                      </a:prstGeom>
                      <a:ln>
                        <a:solidFill>
                          <a:schemeClr val="tx1"/>
                        </a:solidFill>
                      </a:ln>
                    </p:spPr>
                  </p:pic>
                </p:oleObj>
              </mc:Fallback>
            </mc:AlternateContent>
          </a:graphicData>
        </a:graphic>
      </p:graphicFrame>
      <p:sp>
        <p:nvSpPr>
          <p:cNvPr id="22" name="TextBox 21"/>
          <p:cNvSpPr txBox="1"/>
          <p:nvPr/>
        </p:nvSpPr>
        <p:spPr>
          <a:xfrm>
            <a:off x="633539" y="1668326"/>
            <a:ext cx="284052" cy="307777"/>
          </a:xfrm>
          <a:prstGeom prst="rect">
            <a:avLst/>
          </a:prstGeom>
          <a:noFill/>
        </p:spPr>
        <p:txBody>
          <a:bodyPr wrap="none" rtlCol="0">
            <a:spAutoFit/>
          </a:bodyPr>
          <a:lstStyle/>
          <a:p>
            <a:r>
              <a:rPr lang="en-US" sz="1400" dirty="0" smtClean="0">
                <a:solidFill>
                  <a:srgbClr val="FF0000"/>
                </a:solidFill>
              </a:rPr>
              <a:t>a</a:t>
            </a:r>
            <a:endParaRPr lang="en-US" sz="1400" dirty="0">
              <a:solidFill>
                <a:srgbClr val="FF0000"/>
              </a:solidFill>
            </a:endParaRPr>
          </a:p>
        </p:txBody>
      </p:sp>
      <p:sp>
        <p:nvSpPr>
          <p:cNvPr id="23" name="TextBox 22"/>
          <p:cNvSpPr txBox="1"/>
          <p:nvPr/>
        </p:nvSpPr>
        <p:spPr>
          <a:xfrm>
            <a:off x="1083161" y="2416153"/>
            <a:ext cx="284052" cy="307777"/>
          </a:xfrm>
          <a:prstGeom prst="rect">
            <a:avLst/>
          </a:prstGeom>
          <a:noFill/>
        </p:spPr>
        <p:txBody>
          <a:bodyPr wrap="none" rtlCol="0">
            <a:spAutoFit/>
          </a:bodyPr>
          <a:lstStyle/>
          <a:p>
            <a:r>
              <a:rPr lang="en-US" sz="1400" dirty="0" smtClean="0">
                <a:solidFill>
                  <a:srgbClr val="FF0000"/>
                </a:solidFill>
              </a:rPr>
              <a:t>b</a:t>
            </a:r>
            <a:endParaRPr lang="en-US" sz="1400" dirty="0">
              <a:solidFill>
                <a:srgbClr val="FF0000"/>
              </a:solidFill>
            </a:endParaRPr>
          </a:p>
        </p:txBody>
      </p:sp>
      <p:sp>
        <p:nvSpPr>
          <p:cNvPr id="24" name="TextBox 23"/>
          <p:cNvSpPr txBox="1"/>
          <p:nvPr/>
        </p:nvSpPr>
        <p:spPr>
          <a:xfrm>
            <a:off x="632010" y="896470"/>
            <a:ext cx="274434" cy="307777"/>
          </a:xfrm>
          <a:prstGeom prst="rect">
            <a:avLst/>
          </a:prstGeom>
          <a:noFill/>
        </p:spPr>
        <p:txBody>
          <a:bodyPr wrap="none" rtlCol="0">
            <a:spAutoFit/>
          </a:bodyPr>
          <a:lstStyle/>
          <a:p>
            <a:r>
              <a:rPr lang="en-US" sz="1400" dirty="0" smtClean="0">
                <a:solidFill>
                  <a:srgbClr val="FF0000"/>
                </a:solidFill>
              </a:rPr>
              <a:t>c</a:t>
            </a:r>
            <a:endParaRPr lang="en-US" sz="1400" dirty="0">
              <a:solidFill>
                <a:srgbClr val="FF0000"/>
              </a:solidFill>
            </a:endParaRPr>
          </a:p>
        </p:txBody>
      </p:sp>
      <p:sp>
        <p:nvSpPr>
          <p:cNvPr id="25" name="TextBox 24"/>
          <p:cNvSpPr txBox="1"/>
          <p:nvPr/>
        </p:nvSpPr>
        <p:spPr>
          <a:xfrm>
            <a:off x="2988161" y="2413323"/>
            <a:ext cx="511679" cy="307777"/>
          </a:xfrm>
          <a:prstGeom prst="rect">
            <a:avLst/>
          </a:prstGeom>
          <a:noFill/>
        </p:spPr>
        <p:txBody>
          <a:bodyPr wrap="none" rtlCol="0">
            <a:spAutoFit/>
          </a:bodyPr>
          <a:lstStyle/>
          <a:p>
            <a:r>
              <a:rPr lang="en-US" sz="1400" dirty="0" smtClean="0">
                <a:solidFill>
                  <a:srgbClr val="FF0000"/>
                </a:solidFill>
              </a:rPr>
              <a:t>d </a:t>
            </a:r>
            <a:r>
              <a:rPr lang="en-US" sz="1400" dirty="0" smtClean="0">
                <a:solidFill>
                  <a:srgbClr val="FF0000"/>
                </a:solidFill>
                <a:sym typeface="Symbol" panose="05050102010706020507" pitchFamily="18" charset="2"/>
              </a:rPr>
              <a:t></a:t>
            </a:r>
            <a:endParaRPr lang="en-US" sz="1400" dirty="0">
              <a:solidFill>
                <a:srgbClr val="FF0000"/>
              </a:solidFill>
            </a:endParaRPr>
          </a:p>
        </p:txBody>
      </p:sp>
      <p:sp>
        <p:nvSpPr>
          <p:cNvPr id="26" name="TextBox 25"/>
          <p:cNvSpPr txBox="1"/>
          <p:nvPr/>
        </p:nvSpPr>
        <p:spPr>
          <a:xfrm>
            <a:off x="643779" y="3505707"/>
            <a:ext cx="284052" cy="307777"/>
          </a:xfrm>
          <a:prstGeom prst="rect">
            <a:avLst/>
          </a:prstGeom>
          <a:noFill/>
        </p:spPr>
        <p:txBody>
          <a:bodyPr wrap="none" rtlCol="0">
            <a:spAutoFit/>
          </a:bodyPr>
          <a:lstStyle/>
          <a:p>
            <a:r>
              <a:rPr lang="en-US" sz="1400" dirty="0" smtClean="0">
                <a:solidFill>
                  <a:srgbClr val="FF0000"/>
                </a:solidFill>
              </a:rPr>
              <a:t>a</a:t>
            </a:r>
            <a:endParaRPr lang="en-US" sz="1400" dirty="0">
              <a:solidFill>
                <a:srgbClr val="FF0000"/>
              </a:solidFill>
            </a:endParaRPr>
          </a:p>
        </p:txBody>
      </p:sp>
      <p:sp>
        <p:nvSpPr>
          <p:cNvPr id="27" name="TextBox 26"/>
          <p:cNvSpPr txBox="1"/>
          <p:nvPr/>
        </p:nvSpPr>
        <p:spPr>
          <a:xfrm>
            <a:off x="2889456" y="3502223"/>
            <a:ext cx="284052" cy="307777"/>
          </a:xfrm>
          <a:prstGeom prst="rect">
            <a:avLst/>
          </a:prstGeom>
          <a:noFill/>
        </p:spPr>
        <p:txBody>
          <a:bodyPr wrap="none" rtlCol="0">
            <a:spAutoFit/>
          </a:bodyPr>
          <a:lstStyle/>
          <a:p>
            <a:r>
              <a:rPr lang="en-US" sz="1400" dirty="0" smtClean="0">
                <a:solidFill>
                  <a:srgbClr val="FF0000"/>
                </a:solidFill>
              </a:rPr>
              <a:t>b</a:t>
            </a:r>
            <a:endParaRPr lang="en-US" sz="1400" dirty="0">
              <a:solidFill>
                <a:srgbClr val="FF0000"/>
              </a:solidFill>
            </a:endParaRPr>
          </a:p>
        </p:txBody>
      </p:sp>
      <p:sp>
        <p:nvSpPr>
          <p:cNvPr id="28" name="TextBox 27"/>
          <p:cNvSpPr txBox="1"/>
          <p:nvPr/>
        </p:nvSpPr>
        <p:spPr>
          <a:xfrm>
            <a:off x="2895600" y="2919513"/>
            <a:ext cx="293670" cy="523220"/>
          </a:xfrm>
          <a:prstGeom prst="rect">
            <a:avLst/>
          </a:prstGeom>
          <a:noFill/>
        </p:spPr>
        <p:txBody>
          <a:bodyPr wrap="none" rtlCol="0">
            <a:spAutoFit/>
          </a:bodyPr>
          <a:lstStyle/>
          <a:p>
            <a:r>
              <a:rPr lang="en-US" sz="1400" dirty="0" smtClean="0">
                <a:solidFill>
                  <a:srgbClr val="FF0000"/>
                </a:solidFill>
                <a:sym typeface="Symbol" panose="05050102010706020507" pitchFamily="18" charset="2"/>
              </a:rPr>
              <a:t></a:t>
            </a:r>
            <a:endParaRPr lang="en-US" sz="1400" dirty="0" smtClean="0">
              <a:solidFill>
                <a:srgbClr val="FF0000"/>
              </a:solidFill>
            </a:endParaRPr>
          </a:p>
          <a:p>
            <a:r>
              <a:rPr lang="en-US" sz="1400" dirty="0" smtClean="0">
                <a:solidFill>
                  <a:srgbClr val="FF0000"/>
                </a:solidFill>
              </a:rPr>
              <a:t>d</a:t>
            </a:r>
            <a:endParaRPr lang="en-US" sz="1400" dirty="0">
              <a:solidFill>
                <a:srgbClr val="FF0000"/>
              </a:solidFill>
            </a:endParaRPr>
          </a:p>
        </p:txBody>
      </p:sp>
      <p:sp>
        <p:nvSpPr>
          <p:cNvPr id="29" name="TextBox 28"/>
          <p:cNvSpPr txBox="1"/>
          <p:nvPr/>
        </p:nvSpPr>
        <p:spPr>
          <a:xfrm>
            <a:off x="649939" y="2758153"/>
            <a:ext cx="274434" cy="307777"/>
          </a:xfrm>
          <a:prstGeom prst="rect">
            <a:avLst/>
          </a:prstGeom>
          <a:noFill/>
        </p:spPr>
        <p:txBody>
          <a:bodyPr wrap="none" rtlCol="0">
            <a:spAutoFit/>
          </a:bodyPr>
          <a:lstStyle/>
          <a:p>
            <a:r>
              <a:rPr lang="en-US" sz="1400" dirty="0" smtClean="0">
                <a:solidFill>
                  <a:srgbClr val="FF0000"/>
                </a:solidFill>
              </a:rPr>
              <a:t>c</a:t>
            </a:r>
            <a:endParaRPr lang="en-US" sz="1400" dirty="0">
              <a:solidFill>
                <a:srgbClr val="FF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9162525" y="350665"/>
                <a:ext cx="1721251" cy="4676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 </m:t>
                          </m:r>
                          <m:r>
                            <m:rPr>
                              <m:sty m:val="p"/>
                            </m:rPr>
                            <a:rPr lang="en-US" sz="1600" b="0" i="0" smtClean="0">
                              <a:latin typeface="Cambria Math" panose="02040503050406030204" pitchFamily="18" charset="0"/>
                            </a:rPr>
                            <m:t>Ohmic</m:t>
                          </m:r>
                          <m:r>
                            <a:rPr lang="en-US" sz="1600" b="0" i="0" smtClean="0">
                              <a:latin typeface="Cambria Math" panose="02040503050406030204" pitchFamily="18" charset="0"/>
                            </a:rPr>
                            <m:t> </m:t>
                          </m:r>
                          <m:r>
                            <m:rPr>
                              <m:sty m:val="p"/>
                            </m:rPr>
                            <a:rPr lang="en-US" sz="1600" b="0" i="0" smtClean="0">
                              <a:latin typeface="Cambria Math" panose="02040503050406030204" pitchFamily="18" charset="0"/>
                            </a:rPr>
                            <m:t>resistance</m:t>
                          </m:r>
                        </m:num>
                        <m:den>
                          <m:r>
                            <m:rPr>
                              <m:sty m:val="p"/>
                            </m:rPr>
                            <a:rPr lang="en-US" sz="1600" b="0" i="0" smtClean="0">
                              <a:latin typeface="Cambria Math" panose="02040503050406030204" pitchFamily="18" charset="0"/>
                            </a:rPr>
                            <m:t>Reaction</m:t>
                          </m:r>
                          <m:r>
                            <a:rPr lang="en-US" sz="1600" b="0" i="0" smtClean="0">
                              <a:latin typeface="Cambria Math" panose="02040503050406030204" pitchFamily="18" charset="0"/>
                            </a:rPr>
                            <m:t> </m:t>
                          </m:r>
                          <m:r>
                            <m:rPr>
                              <m:sty m:val="p"/>
                            </m:rPr>
                            <a:rPr lang="en-US" sz="1600" b="0" i="0" smtClean="0">
                              <a:latin typeface="Cambria Math" panose="02040503050406030204" pitchFamily="18" charset="0"/>
                            </a:rPr>
                            <m:t>resistance</m:t>
                          </m:r>
                        </m:den>
                      </m:f>
                    </m:oMath>
                  </m:oMathPara>
                </a14:m>
                <a:endParaRPr lang="en-US" sz="1600" dirty="0"/>
              </a:p>
            </p:txBody>
          </p:sp>
        </mc:Choice>
        <mc:Fallback xmlns="">
          <p:sp>
            <p:nvSpPr>
              <p:cNvPr id="2" name="TextBox 1"/>
              <p:cNvSpPr txBox="1">
                <a:spLocks noRot="1" noChangeAspect="1" noMove="1" noResize="1" noEditPoints="1" noAdjustHandles="1" noChangeArrowheads="1" noChangeShapeType="1" noTextEdit="1"/>
              </p:cNvSpPr>
              <p:nvPr/>
            </p:nvSpPr>
            <p:spPr>
              <a:xfrm>
                <a:off x="9162525" y="350665"/>
                <a:ext cx="1721251" cy="467629"/>
              </a:xfrm>
              <a:prstGeom prst="rect">
                <a:avLst/>
              </a:prstGeom>
              <a:blipFill rotWithShape="0">
                <a:blip r:embed="rId13"/>
                <a:stretch>
                  <a:fillRect r="-8865"/>
                </a:stretch>
              </a:blipFill>
            </p:spPr>
            <p:txBody>
              <a:bodyPr/>
              <a:lstStyle/>
              <a:p>
                <a:r>
                  <a:rPr lang="en-US">
                    <a:noFill/>
                  </a:rPr>
                  <a:t> </a:t>
                </a:r>
              </a:p>
            </p:txBody>
          </p:sp>
        </mc:Fallback>
      </mc:AlternateContent>
    </p:spTree>
    <p:extLst>
      <p:ext uri="{BB962C8B-B14F-4D97-AF65-F5344CB8AC3E}">
        <p14:creationId xmlns:p14="http://schemas.microsoft.com/office/powerpoint/2010/main" val="1265913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6106">
                                            <p:txEl>
                                              <p:pRg st="0" end="0"/>
                                            </p:txEl>
                                          </p:spTgt>
                                        </p:tgtEl>
                                        <p:attrNameLst>
                                          <p:attrName>style.visibility</p:attrName>
                                        </p:attrNameLst>
                                      </p:cBhvr>
                                      <p:to>
                                        <p:strVal val="visible"/>
                                      </p:to>
                                    </p:set>
                                    <p:animEffect transition="in" filter="diamond(in)">
                                      <p:cBhvr>
                                        <p:cTn id="7" dur="2000"/>
                                        <p:tgtEl>
                                          <p:spTgt spid="516106">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16106">
                                            <p:txEl>
                                              <p:pRg st="1" end="1"/>
                                            </p:txEl>
                                          </p:spTgt>
                                        </p:tgtEl>
                                        <p:attrNameLst>
                                          <p:attrName>style.visibility</p:attrName>
                                        </p:attrNameLst>
                                      </p:cBhvr>
                                      <p:to>
                                        <p:strVal val="visible"/>
                                      </p:to>
                                    </p:set>
                                    <p:animEffect transition="in" filter="diamond(in)">
                                      <p:cBhvr>
                                        <p:cTn id="10" dur="2000"/>
                                        <p:tgtEl>
                                          <p:spTgt spid="516106">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16106">
                                            <p:txEl>
                                              <p:pRg st="2" end="2"/>
                                            </p:txEl>
                                          </p:spTgt>
                                        </p:tgtEl>
                                        <p:attrNameLst>
                                          <p:attrName>style.visibility</p:attrName>
                                        </p:attrNameLst>
                                      </p:cBhvr>
                                      <p:to>
                                        <p:strVal val="visible"/>
                                      </p:to>
                                    </p:set>
                                    <p:animEffect transition="in" filter="diamond(in)">
                                      <p:cBhvr>
                                        <p:cTn id="13" dur="2000"/>
                                        <p:tgtEl>
                                          <p:spTgt spid="516106">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516106">
                                            <p:txEl>
                                              <p:pRg st="3" end="3"/>
                                            </p:txEl>
                                          </p:spTgt>
                                        </p:tgtEl>
                                        <p:attrNameLst>
                                          <p:attrName>style.visibility</p:attrName>
                                        </p:attrNameLst>
                                      </p:cBhvr>
                                      <p:to>
                                        <p:strVal val="visible"/>
                                      </p:to>
                                    </p:set>
                                    <p:animEffect transition="in" filter="diamond(in)">
                                      <p:cBhvr>
                                        <p:cTn id="16" dur="2000"/>
                                        <p:tgtEl>
                                          <p:spTgt spid="516106">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516104"/>
                                        </p:tgtEl>
                                        <p:attrNameLst>
                                          <p:attrName>style.visibility</p:attrName>
                                        </p:attrNameLst>
                                      </p:cBhvr>
                                      <p:to>
                                        <p:strVal val="visible"/>
                                      </p:to>
                                    </p:set>
                                    <p:animEffect transition="in" filter="diamond(in)">
                                      <p:cBhvr>
                                        <p:cTn id="19" dur="2000"/>
                                        <p:tgtEl>
                                          <p:spTgt spid="516104"/>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516108"/>
                                        </p:tgtEl>
                                        <p:attrNameLst>
                                          <p:attrName>style.visibility</p:attrName>
                                        </p:attrNameLst>
                                      </p:cBhvr>
                                      <p:to>
                                        <p:strVal val="visible"/>
                                      </p:to>
                                    </p:set>
                                    <p:animEffect transition="in" filter="diamond(in)">
                                      <p:cBhvr>
                                        <p:cTn id="22" dur="2000"/>
                                        <p:tgtEl>
                                          <p:spTgt spid="51610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516109"/>
                                        </p:tgtEl>
                                        <p:attrNameLst>
                                          <p:attrName>style.visibility</p:attrName>
                                        </p:attrNameLst>
                                      </p:cBhvr>
                                      <p:to>
                                        <p:strVal val="visible"/>
                                      </p:to>
                                    </p:set>
                                    <p:animEffect transition="in" filter="diamond(in)">
                                      <p:cBhvr>
                                        <p:cTn id="25" dur="2000"/>
                                        <p:tgtEl>
                                          <p:spTgt spid="516109"/>
                                        </p:tgtEl>
                                      </p:cBhvr>
                                    </p:animEffect>
                                  </p:childTnLst>
                                </p:cTn>
                              </p:par>
                              <p:par>
                                <p:cTn id="26" presetID="8" presetClass="entr" presetSubtype="16" fill="hold" nodeType="withEffect">
                                  <p:stCondLst>
                                    <p:cond delay="0"/>
                                  </p:stCondLst>
                                  <p:childTnLst>
                                    <p:set>
                                      <p:cBhvr>
                                        <p:cTn id="27" dur="1" fill="hold">
                                          <p:stCondLst>
                                            <p:cond delay="0"/>
                                          </p:stCondLst>
                                        </p:cTn>
                                        <p:tgtEl>
                                          <p:spTgt spid="516107"/>
                                        </p:tgtEl>
                                        <p:attrNameLst>
                                          <p:attrName>style.visibility</p:attrName>
                                        </p:attrNameLst>
                                      </p:cBhvr>
                                      <p:to>
                                        <p:strVal val="visible"/>
                                      </p:to>
                                    </p:set>
                                    <p:animEffect transition="in" filter="diamond(in)">
                                      <p:cBhvr>
                                        <p:cTn id="28" dur="2000"/>
                                        <p:tgtEl>
                                          <p:spTgt spid="51610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516110"/>
                                        </p:tgtEl>
                                        <p:attrNameLst>
                                          <p:attrName>style.visibility</p:attrName>
                                        </p:attrNameLst>
                                      </p:cBhvr>
                                      <p:to>
                                        <p:strVal val="visible"/>
                                      </p:to>
                                    </p:set>
                                    <p:animEffect transition="in" filter="diamond(in)">
                                      <p:cBhvr>
                                        <p:cTn id="31" dur="2000"/>
                                        <p:tgtEl>
                                          <p:spTgt spid="516110"/>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516111"/>
                                        </p:tgtEl>
                                        <p:attrNameLst>
                                          <p:attrName>style.visibility</p:attrName>
                                        </p:attrNameLst>
                                      </p:cBhvr>
                                      <p:to>
                                        <p:strVal val="visible"/>
                                      </p:to>
                                    </p:set>
                                    <p:animEffect transition="in" filter="diamond(in)">
                                      <p:cBhvr>
                                        <p:cTn id="34" dur="2000"/>
                                        <p:tgtEl>
                                          <p:spTgt spid="5161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516116"/>
                                        </p:tgtEl>
                                        <p:attrNameLst>
                                          <p:attrName>style.visibility</p:attrName>
                                        </p:attrNameLst>
                                      </p:cBhvr>
                                      <p:to>
                                        <p:strVal val="visible"/>
                                      </p:to>
                                    </p:set>
                                    <p:animEffect transition="in" filter="blinds(horizontal)">
                                      <p:cBhvr>
                                        <p:cTn id="37" dur="500"/>
                                        <p:tgtEl>
                                          <p:spTgt spid="516116"/>
                                        </p:tgtEl>
                                      </p:cBhvr>
                                    </p:animEffect>
                                  </p:childTnLst>
                                </p:cTn>
                              </p:par>
                              <p:par>
                                <p:cTn id="38" presetID="1" presetClass="entr" presetSubtype="0" fill="hold" nodeType="with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16" grpId="0" animBg="1"/>
      <p:bldP spid="516106" grpId="0" build="p"/>
      <p:bldP spid="516108" grpId="0" animBg="1"/>
      <p:bldP spid="516109" grpId="0" animBg="1"/>
      <p:bldP spid="516110" grpId="0"/>
      <p:bldP spid="516111" grpId="0" animBg="1"/>
    </p:bldLst>
  </p:timing>
</p:sld>
</file>

<file path=ppt/theme/theme1.xml><?xml version="1.0" encoding="utf-8"?>
<a:theme xmlns:a="http://schemas.openxmlformats.org/drawingml/2006/main" name="Lipo">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i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Lipo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p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po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po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po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po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po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AE_ppt_16x9">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5 R&amp;D">
  <a:themeElements>
    <a:clrScheme name="R&amp;D 2015">
      <a:dk1>
        <a:sysClr val="windowText" lastClr="000000"/>
      </a:dk1>
      <a:lt1>
        <a:sysClr val="window" lastClr="FFFFFF"/>
      </a:lt1>
      <a:dk2>
        <a:srgbClr val="0178A2"/>
      </a:dk2>
      <a:lt2>
        <a:srgbClr val="FFFFFF"/>
      </a:lt2>
      <a:accent1>
        <a:srgbClr val="662D91"/>
      </a:accent1>
      <a:accent2>
        <a:srgbClr val="38978B"/>
      </a:accent2>
      <a:accent3>
        <a:srgbClr val="FE7848"/>
      </a:accent3>
      <a:accent4>
        <a:srgbClr val="1760B9"/>
      </a:accent4>
      <a:accent5>
        <a:srgbClr val="FEAB48"/>
      </a:accent5>
      <a:accent6>
        <a:srgbClr val="F53D33"/>
      </a:accent6>
      <a:hlink>
        <a:srgbClr val="0000FF"/>
      </a:hlink>
      <a:folHlink>
        <a:srgbClr val="800080"/>
      </a:folHlink>
    </a:clrScheme>
    <a:fontScheme name="GM">
      <a:majorFont>
        <a:latin typeface="GM Sans Regular"/>
        <a:ea typeface=""/>
        <a:cs typeface="Arial"/>
      </a:majorFont>
      <a:minorFont>
        <a:latin typeface="GM Sans Regular"/>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5703</TotalTime>
  <Pages>10</Pages>
  <Words>2166</Words>
  <Application>Microsoft Office PowerPoint</Application>
  <PresentationFormat>Widescreen</PresentationFormat>
  <Paragraphs>370</Paragraphs>
  <Slides>35</Slides>
  <Notes>9</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35</vt:i4>
      </vt:variant>
    </vt:vector>
  </HeadingPairs>
  <TitlesOfParts>
    <vt:vector size="50" baseType="lpstr">
      <vt:lpstr>ＭＳ Ｐゴシック</vt:lpstr>
      <vt:lpstr>ＭＳ Ｐゴシック</vt:lpstr>
      <vt:lpstr>Arial</vt:lpstr>
      <vt:lpstr>Calibri</vt:lpstr>
      <vt:lpstr>Cambria Math</vt:lpstr>
      <vt:lpstr>GM Sans Regular</vt:lpstr>
      <vt:lpstr>Monotype Sorts</vt:lpstr>
      <vt:lpstr>Symbol</vt:lpstr>
      <vt:lpstr>Times New Roman</vt:lpstr>
      <vt:lpstr>Wingdings</vt:lpstr>
      <vt:lpstr>Lipo</vt:lpstr>
      <vt:lpstr>SAE_ppt_16x9</vt:lpstr>
      <vt:lpstr>2015 R&amp;D</vt:lpstr>
      <vt:lpstr>Equation</vt:lpstr>
      <vt:lpstr>Document</vt:lpstr>
      <vt:lpstr>Research highlights associated with the characterization of battery materials for electrified vehicle applications  Mark Verbrugge and Daniel Baker   A conference in honor of Charles Wampler, "Polynomials, Kinematics, and Robotics,"             June 5 - 7, 2017, at the University of Notre Dame, McKenna Auditorium    </vt:lpstr>
      <vt:lpstr>Contents for this talk</vt:lpstr>
      <vt:lpstr>2017 Chevrolet BOLT</vt:lpstr>
      <vt:lpstr>Chevrolet bolt</vt:lpstr>
      <vt:lpstr>Car and Driver …benchmarking</vt:lpstr>
      <vt:lpstr>Anatomy of a Lithium-Ion Battery</vt:lpstr>
      <vt:lpstr>A personal perspective</vt:lpstr>
      <vt:lpstr>Transport equations describe the simultaneous processes of diffusion by concentration variations and migration by potential variations, but these equations can be greatly simplified for benchmarking purposes…dilute solution theory  Similarly, we simplify the electrochemical reaction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Context for subsequent electrochemical analyses &amp; tools</vt:lpstr>
      <vt:lpstr>PowerPoint Presentation</vt:lpstr>
      <vt:lpstr>PowerPoint Presentation</vt:lpstr>
      <vt:lpstr>PowerPoint Presentation</vt:lpstr>
      <vt:lpstr>PowerPoint Presentation</vt:lpstr>
      <vt:lpstr>PowerPoint Presentation</vt:lpstr>
      <vt:lpstr>PowerPoint Presentation</vt:lpstr>
      <vt:lpstr>Perturbation analysis</vt:lpstr>
      <vt:lpstr>PowerPoint Presentation</vt:lpstr>
      <vt:lpstr>PowerPoint Presentation</vt:lpstr>
      <vt:lpstr>PowerPoint Presentation</vt:lpstr>
      <vt:lpstr>PowerPoint Presentation</vt:lpstr>
      <vt:lpstr>Switch to a brief review of battery life modeling.  First, the bathtub curve.</vt:lpstr>
      <vt:lpstr>PowerPoint Presentation</vt:lpstr>
      <vt:lpstr>Wöhler S-N curve  (1870…railroad axles)</vt:lpstr>
      <vt:lpstr>PowerPoint Presentation</vt:lpstr>
      <vt:lpstr>Problem statement</vt:lpstr>
      <vt:lpstr>Thermal Shock Resistance (Hasselman)</vt:lpstr>
      <vt:lpstr>…adding concentrated solution theory for the irreversible thermodynamics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need to understanding the complexity of the problem before we choose a problem-solving tool.</dc:title>
  <dc:creator>Mark W Verbrugge</dc:creator>
  <cp:lastModifiedBy>jdhauens</cp:lastModifiedBy>
  <cp:revision>608</cp:revision>
  <cp:lastPrinted>2014-12-05T18:22:08Z</cp:lastPrinted>
  <dcterms:created xsi:type="dcterms:W3CDTF">1998-01-03T11:24:26Z</dcterms:created>
  <dcterms:modified xsi:type="dcterms:W3CDTF">2017-06-06T16:01:04Z</dcterms:modified>
</cp:coreProperties>
</file>