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292" r:id="rId3"/>
    <p:sldId id="283" r:id="rId4"/>
    <p:sldId id="256" r:id="rId5"/>
    <p:sldId id="257" r:id="rId6"/>
    <p:sldId id="260" r:id="rId7"/>
    <p:sldId id="258" r:id="rId8"/>
    <p:sldId id="259" r:id="rId9"/>
    <p:sldId id="262" r:id="rId10"/>
    <p:sldId id="261" r:id="rId11"/>
    <p:sldId id="263" r:id="rId12"/>
    <p:sldId id="264" r:id="rId13"/>
    <p:sldId id="285" r:id="rId14"/>
    <p:sldId id="286" r:id="rId15"/>
    <p:sldId id="287" r:id="rId16"/>
    <p:sldId id="289" r:id="rId17"/>
    <p:sldId id="290" r:id="rId18"/>
    <p:sldId id="266" r:id="rId19"/>
    <p:sldId id="269" r:id="rId20"/>
    <p:sldId id="271" r:id="rId21"/>
    <p:sldId id="265" r:id="rId22"/>
    <p:sldId id="273" r:id="rId23"/>
    <p:sldId id="272" r:id="rId24"/>
    <p:sldId id="274" r:id="rId25"/>
    <p:sldId id="275" r:id="rId26"/>
    <p:sldId id="276" r:id="rId27"/>
    <p:sldId id="277" r:id="rId28"/>
    <p:sldId id="278" r:id="rId29"/>
    <p:sldId id="279" r:id="rId30"/>
    <p:sldId id="280" r:id="rId31"/>
    <p:sldId id="295" r:id="rId32"/>
    <p:sldId id="281" r:id="rId33"/>
    <p:sldId id="282" r:id="rId34"/>
    <p:sldId id="294" r:id="rId35"/>
    <p:sldId id="296"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143" autoAdjust="0"/>
  </p:normalViewPr>
  <p:slideViewPr>
    <p:cSldViewPr snapToGrid="0">
      <p:cViewPr varScale="1">
        <p:scale>
          <a:sx n="85" d="100"/>
          <a:sy n="85" d="100"/>
        </p:scale>
        <p:origin x="49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1F7C7-7048-4714-9190-F8DEC361E11D}" type="datetimeFigureOut">
              <a:rPr lang="en-US" smtClean="0"/>
              <a:t>6/4/2017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40DB0-C634-4831-8AAB-5AB9C1966450}" type="slidenum">
              <a:rPr lang="en-US" smtClean="0"/>
              <a:t>‹#›</a:t>
            </a:fld>
            <a:endParaRPr lang="en-US"/>
          </a:p>
        </p:txBody>
      </p:sp>
    </p:spTree>
    <p:extLst>
      <p:ext uri="{BB962C8B-B14F-4D97-AF65-F5344CB8AC3E}">
        <p14:creationId xmlns:p14="http://schemas.microsoft.com/office/powerpoint/2010/main" val="411005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40DB0-C634-4831-8AAB-5AB9C1966450}" type="slidenum">
              <a:rPr lang="en-US" smtClean="0"/>
              <a:t>2</a:t>
            </a:fld>
            <a:endParaRPr lang="en-US"/>
          </a:p>
        </p:txBody>
      </p:sp>
    </p:spTree>
    <p:extLst>
      <p:ext uri="{BB962C8B-B14F-4D97-AF65-F5344CB8AC3E}">
        <p14:creationId xmlns:p14="http://schemas.microsoft.com/office/powerpoint/2010/main" val="252112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40DB0-C634-4831-8AAB-5AB9C1966450}" type="slidenum">
              <a:rPr lang="en-US" smtClean="0"/>
              <a:t>3</a:t>
            </a:fld>
            <a:endParaRPr lang="en-US"/>
          </a:p>
        </p:txBody>
      </p:sp>
    </p:spTree>
    <p:extLst>
      <p:ext uri="{BB962C8B-B14F-4D97-AF65-F5344CB8AC3E}">
        <p14:creationId xmlns:p14="http://schemas.microsoft.com/office/powerpoint/2010/main" val="172270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PAAS cell as planned in CAD and as implemented in the Orion Assembly plant.</a:t>
            </a:r>
          </a:p>
          <a:p>
            <a:r>
              <a:rPr lang="en-US" dirty="0" smtClean="0"/>
              <a:t>This</a:t>
            </a:r>
            <a:r>
              <a:rPr lang="en-US" baseline="0" dirty="0" smtClean="0"/>
              <a:t> was an early in-plant beta test – these silver-colored PAAS units were built by GM before the deal with Fanuc.</a:t>
            </a:r>
            <a:endParaRPr lang="en-US" dirty="0"/>
          </a:p>
        </p:txBody>
      </p:sp>
      <p:sp>
        <p:nvSpPr>
          <p:cNvPr id="4" name="Slide Number Placeholder 3"/>
          <p:cNvSpPr>
            <a:spLocks noGrp="1"/>
          </p:cNvSpPr>
          <p:nvPr>
            <p:ph type="sldNum" sz="quarter" idx="10"/>
          </p:nvPr>
        </p:nvSpPr>
        <p:spPr/>
        <p:txBody>
          <a:bodyPr/>
          <a:lstStyle/>
          <a:p>
            <a:fld id="{8174B66E-B3CB-48B8-AE0C-E39AFAFE54C2}" type="slidenum">
              <a:rPr lang="en-US" smtClean="0"/>
              <a:t>14</a:t>
            </a:fld>
            <a:endParaRPr lang="en-US"/>
          </a:p>
        </p:txBody>
      </p:sp>
    </p:spTree>
    <p:extLst>
      <p:ext uri="{BB962C8B-B14F-4D97-AF65-F5344CB8AC3E}">
        <p14:creationId xmlns:p14="http://schemas.microsoft.com/office/powerpoint/2010/main" val="45800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CAD image of R2 hand and wrist.</a:t>
            </a:r>
          </a:p>
          <a:p>
            <a:r>
              <a:rPr lang="en-US" dirty="0" smtClean="0"/>
              <a:t>Actual photo with</a:t>
            </a:r>
            <a:r>
              <a:rPr lang="en-US" baseline="0" dirty="0" smtClean="0"/>
              <a:t> motors and sheathed tendons installed.</a:t>
            </a:r>
            <a:endParaRPr lang="en-US" dirty="0"/>
          </a:p>
        </p:txBody>
      </p:sp>
      <p:sp>
        <p:nvSpPr>
          <p:cNvPr id="4" name="Slide Number Placeholder 3"/>
          <p:cNvSpPr>
            <a:spLocks noGrp="1"/>
          </p:cNvSpPr>
          <p:nvPr>
            <p:ph type="sldNum" sz="quarter" idx="10"/>
          </p:nvPr>
        </p:nvSpPr>
        <p:spPr/>
        <p:txBody>
          <a:bodyPr/>
          <a:lstStyle/>
          <a:p>
            <a:fld id="{8174B66E-B3CB-48B8-AE0C-E39AFAFE54C2}" type="slidenum">
              <a:rPr lang="en-US" smtClean="0"/>
              <a:t>16</a:t>
            </a:fld>
            <a:endParaRPr lang="en-US"/>
          </a:p>
        </p:txBody>
      </p:sp>
    </p:spTree>
    <p:extLst>
      <p:ext uri="{BB962C8B-B14F-4D97-AF65-F5344CB8AC3E}">
        <p14:creationId xmlns:p14="http://schemas.microsoft.com/office/powerpoint/2010/main" val="89320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(Slides 14-16 discuss the Canonical R-C Circuit Theorem proved in CMS-224/PSR-098,</a:t>
            </a:r>
            <a:r>
              <a:rPr lang="en-US" baseline="0" dirty="0" smtClean="0"/>
              <a:t> Baker, </a:t>
            </a:r>
            <a:r>
              <a:rPr lang="en-US" baseline="0" dirty="0" err="1" smtClean="0"/>
              <a:t>Verbrugge</a:t>
            </a:r>
            <a:r>
              <a:rPr lang="en-US" baseline="0" dirty="0" smtClean="0"/>
              <a:t>, Wampler, Hu 2014)</a:t>
            </a:r>
            <a:endParaRPr lang="en-US" dirty="0" smtClean="0"/>
          </a:p>
          <a:p>
            <a:endParaRPr lang="en-US" dirty="0"/>
          </a:p>
        </p:txBody>
      </p:sp>
      <p:sp>
        <p:nvSpPr>
          <p:cNvPr id="4" name="Slide Number Placeholder 3"/>
          <p:cNvSpPr>
            <a:spLocks noGrp="1"/>
          </p:cNvSpPr>
          <p:nvPr>
            <p:ph type="sldNum" sz="quarter" idx="10"/>
          </p:nvPr>
        </p:nvSpPr>
        <p:spPr/>
        <p:txBody>
          <a:bodyPr/>
          <a:lstStyle/>
          <a:p>
            <a:fld id="{D5A2DCD4-F6F4-D742-B9F7-D6B21A63F5F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8234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33FC8C-027C-4B03-8A60-3E0C0F32068B}" type="datetime1">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08BA5408-88DF-49FD-8912-8E1290F7666B}" type="slidenum">
              <a:rPr lang="en-US" smtClean="0"/>
              <a:pPr/>
              <a:t>‹#›</a:t>
            </a:fld>
            <a:endParaRPr lang="en-US" dirty="0"/>
          </a:p>
        </p:txBody>
      </p:sp>
    </p:spTree>
    <p:extLst>
      <p:ext uri="{BB962C8B-B14F-4D97-AF65-F5344CB8AC3E}">
        <p14:creationId xmlns:p14="http://schemas.microsoft.com/office/powerpoint/2010/main" val="298843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38AAE-D7A4-4BC7-B281-5D3E24C6292E}" type="datetime1">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8384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FEA70-D22A-4B15-8807-D3293FD76961}" type="datetime1">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262491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fld id="{6BD0D143-8E97-0D42-B378-8B0D45EF990D}" type="slidenum">
              <a:rPr lang="en-US" smtClean="0"/>
              <a:pPr/>
              <a:t>‹#›</a:t>
            </a:fld>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5"/>
          </p:nvPr>
        </p:nvSpPr>
        <p:spPr>
          <a:xfrm>
            <a:off x="446035" y="1123952"/>
            <a:ext cx="11298767" cy="4684713"/>
          </a:xfrm>
        </p:spPr>
        <p:txBody>
          <a:bodyPr/>
          <a:lstStyle>
            <a:lvl1pPr>
              <a:defRPr spc="0"/>
            </a:lvl1pPr>
            <a:lvl2pPr>
              <a:defRPr spc="0"/>
            </a:lvl2pPr>
            <a:lvl3pPr>
              <a:defRPr spc="0"/>
            </a:lvl3pPr>
            <a:lvl4pPr>
              <a:defRPr spc="0"/>
            </a:lvl4pPr>
            <a:lvl5pP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7496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56E6CC-2558-46BE-89ED-ABCEFA001911}" type="datetime1">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42847864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311DA-E281-4B1A-8664-DB979A37C28A}" type="datetime1">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12439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4D74C-FEED-40E6-9B68-62DE8DF215B8}" type="datetime1">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359128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74563-1D98-4447-A792-A2BF7DF56CAF}" type="datetime1">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56564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A7A2C-7112-4AA4-B94A-B5966F19E17D}" type="datetime1">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225282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F4253-2CB9-46FF-AFA7-B449BE9D96BE}" type="datetime1">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286338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832E9-C339-435B-B155-AFB96DC5BFCB}" type="datetime1">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414726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127EB-399F-4DF9-80D8-BE3F74BF9544}" type="datetime1">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A5408-88DF-49FD-8912-8E1290F7666B}" type="slidenum">
              <a:rPr lang="en-US" smtClean="0"/>
              <a:t>‹#›</a:t>
            </a:fld>
            <a:endParaRPr lang="en-US"/>
          </a:p>
        </p:txBody>
      </p:sp>
    </p:spTree>
    <p:extLst>
      <p:ext uri="{BB962C8B-B14F-4D97-AF65-F5344CB8AC3E}">
        <p14:creationId xmlns:p14="http://schemas.microsoft.com/office/powerpoint/2010/main" val="294394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7DFE5-AC06-434F-BB3D-8E129CF05607}" type="datetime1">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A5408-88DF-49FD-8912-8E1290F7666B}" type="slidenum">
              <a:rPr lang="en-US" smtClean="0"/>
              <a:t>‹#›</a:t>
            </a:fld>
            <a:endParaRPr lang="en-US"/>
          </a:p>
        </p:txBody>
      </p:sp>
    </p:spTree>
    <p:extLst>
      <p:ext uri="{BB962C8B-B14F-4D97-AF65-F5344CB8AC3E}">
        <p14:creationId xmlns:p14="http://schemas.microsoft.com/office/powerpoint/2010/main" val="310430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wmf"/><Relationship Id="rId5" Type="http://schemas.openxmlformats.org/officeDocument/2006/relationships/image" Target="../media/image16.emf"/><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23.wmf"/><Relationship Id="rId4" Type="http://schemas.openxmlformats.org/officeDocument/2006/relationships/image" Target="../media/image69.png"/><Relationship Id="rId9"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120.png"/><Relationship Id="rId12" Type="http://schemas.openxmlformats.org/officeDocument/2006/relationships/image" Target="../media/image81.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image" Target="../media/image77.png"/><Relationship Id="rId10" Type="http://schemas.openxmlformats.org/officeDocument/2006/relationships/image" Target="../media/image90.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wmf"/><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image" Target="../media/image7.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30 Years at GM with Charles </a:t>
            </a:r>
            <a:r>
              <a:rPr lang="en-US" dirty="0" err="1" smtClean="0"/>
              <a:t>Wampler</a:t>
            </a:r>
            <a:r>
              <a:rPr lang="en-US" dirty="0" smtClean="0"/>
              <a:t/>
            </a:r>
            <a:br>
              <a:rPr lang="en-US" dirty="0" smtClean="0"/>
            </a:br>
            <a:r>
              <a:rPr lang="en-US" sz="4000" dirty="0" smtClean="0"/>
              <a:t>From Topological Robotics to Mathematical Fashion Design</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Daniel Baker</a:t>
            </a:r>
          </a:p>
          <a:p>
            <a:endParaRPr lang="en-US" dirty="0" smtClean="0"/>
          </a:p>
          <a:p>
            <a:r>
              <a:rPr lang="en-US" dirty="0" smtClean="0"/>
              <a:t>A </a:t>
            </a:r>
            <a:r>
              <a:rPr lang="en-US" dirty="0"/>
              <a:t>conference in honor of Charles </a:t>
            </a:r>
            <a:r>
              <a:rPr lang="en-US" dirty="0" err="1"/>
              <a:t>Wampler</a:t>
            </a:r>
            <a:r>
              <a:rPr lang="en-US" dirty="0"/>
              <a:t>, "Polynomials, Kinematics, and Robotics,"             June 5 - 7, 2017 at the University of Notre Dame, McKenna Auditorium </a:t>
            </a:r>
            <a:br>
              <a:rPr lang="en-US" dirty="0"/>
            </a:br>
            <a:endParaRPr lang="en-US" dirty="0"/>
          </a:p>
        </p:txBody>
      </p:sp>
      <p:sp>
        <p:nvSpPr>
          <p:cNvPr id="4" name="Slide Number Placeholder 3"/>
          <p:cNvSpPr>
            <a:spLocks noGrp="1"/>
          </p:cNvSpPr>
          <p:nvPr>
            <p:ph type="sldNum" sz="quarter" idx="12"/>
          </p:nvPr>
        </p:nvSpPr>
        <p:spPr/>
        <p:txBody>
          <a:bodyPr/>
          <a:lstStyle/>
          <a:p>
            <a:fld id="{08BA5408-88DF-49FD-8912-8E1290F7666B}" type="slidenum">
              <a:rPr lang="en-US" smtClean="0"/>
              <a:t>1</a:t>
            </a:fld>
            <a:endParaRPr lang="en-US"/>
          </a:p>
        </p:txBody>
      </p:sp>
    </p:spTree>
    <p:extLst>
      <p:ext uri="{BB962C8B-B14F-4D97-AF65-F5344CB8AC3E}">
        <p14:creationId xmlns:p14="http://schemas.microsoft.com/office/powerpoint/2010/main" val="2919093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512792839"/>
              </p:ext>
            </p:extLst>
          </p:nvPr>
        </p:nvGraphicFramePr>
        <p:xfrm>
          <a:off x="1380226" y="201853"/>
          <a:ext cx="9083615" cy="6416908"/>
        </p:xfrm>
        <a:graphic>
          <a:graphicData uri="http://schemas.openxmlformats.org/presentationml/2006/ole">
            <mc:AlternateContent xmlns:mc="http://schemas.openxmlformats.org/markup-compatibility/2006">
              <mc:Choice xmlns:v="urn:schemas-microsoft-com:vml" Requires="v">
                <p:oleObj spid="_x0000_s7257" name="Equation" r:id="rId3" imgW="4279680" imgH="3022560" progId="Equation.DSMT4">
                  <p:embed/>
                </p:oleObj>
              </mc:Choice>
              <mc:Fallback>
                <p:oleObj name="Equation" r:id="rId3" imgW="4279680" imgH="3022560" progId="Equation.DSMT4">
                  <p:embed/>
                  <p:pic>
                    <p:nvPicPr>
                      <p:cNvPr id="0" name=""/>
                      <p:cNvPicPr/>
                      <p:nvPr/>
                    </p:nvPicPr>
                    <p:blipFill>
                      <a:blip r:embed="rId4"/>
                      <a:stretch>
                        <a:fillRect/>
                      </a:stretch>
                    </p:blipFill>
                    <p:spPr>
                      <a:xfrm>
                        <a:off x="1380226" y="201853"/>
                        <a:ext cx="9083615" cy="6416908"/>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8BA5408-88DF-49FD-8912-8E1290F7666B}" type="slidenum">
              <a:rPr lang="en-US" smtClean="0"/>
              <a:t>10</a:t>
            </a:fld>
            <a:endParaRPr lang="en-US"/>
          </a:p>
        </p:txBody>
      </p:sp>
    </p:spTree>
    <p:extLst>
      <p:ext uri="{BB962C8B-B14F-4D97-AF65-F5344CB8AC3E}">
        <p14:creationId xmlns:p14="http://schemas.microsoft.com/office/powerpoint/2010/main" val="3019850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87541232"/>
              </p:ext>
            </p:extLst>
          </p:nvPr>
        </p:nvGraphicFramePr>
        <p:xfrm>
          <a:off x="1874881" y="1242204"/>
          <a:ext cx="8331723" cy="4313207"/>
        </p:xfrm>
        <a:graphic>
          <a:graphicData uri="http://schemas.openxmlformats.org/presentationml/2006/ole">
            <mc:AlternateContent xmlns:mc="http://schemas.openxmlformats.org/markup-compatibility/2006">
              <mc:Choice xmlns:v="urn:schemas-microsoft-com:vml" Requires="v">
                <p:oleObj spid="_x0000_s8276" name="Equation" r:id="rId3" imgW="3949560" imgH="2044440" progId="Equation.DSMT4">
                  <p:embed/>
                </p:oleObj>
              </mc:Choice>
              <mc:Fallback>
                <p:oleObj name="Equation" r:id="rId3" imgW="3949560" imgH="2044440" progId="Equation.DSMT4">
                  <p:embed/>
                  <p:pic>
                    <p:nvPicPr>
                      <p:cNvPr id="0" name=""/>
                      <p:cNvPicPr/>
                      <p:nvPr/>
                    </p:nvPicPr>
                    <p:blipFill>
                      <a:blip r:embed="rId4"/>
                      <a:stretch>
                        <a:fillRect/>
                      </a:stretch>
                    </p:blipFill>
                    <p:spPr>
                      <a:xfrm>
                        <a:off x="1874881" y="1242204"/>
                        <a:ext cx="8331723" cy="4313207"/>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8BA5408-88DF-49FD-8912-8E1290F7666B}" type="slidenum">
              <a:rPr lang="en-US" smtClean="0"/>
              <a:t>11</a:t>
            </a:fld>
            <a:endParaRPr lang="en-US"/>
          </a:p>
        </p:txBody>
      </p:sp>
    </p:spTree>
    <p:extLst>
      <p:ext uri="{BB962C8B-B14F-4D97-AF65-F5344CB8AC3E}">
        <p14:creationId xmlns:p14="http://schemas.microsoft.com/office/powerpoint/2010/main" val="2843986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22045662"/>
              </p:ext>
            </p:extLst>
          </p:nvPr>
        </p:nvGraphicFramePr>
        <p:xfrm>
          <a:off x="565074" y="298516"/>
          <a:ext cx="10753630" cy="3569180"/>
        </p:xfrm>
        <a:graphic>
          <a:graphicData uri="http://schemas.openxmlformats.org/presentationml/2006/ole">
            <mc:AlternateContent xmlns:mc="http://schemas.openxmlformats.org/markup-compatibility/2006">
              <mc:Choice xmlns:v="urn:schemas-microsoft-com:vml" Requires="v">
                <p:oleObj spid="_x0000_s9303" name="Equation" r:id="rId3" imgW="5663880" imgH="1879560" progId="Equation.DSMT4">
                  <p:embed/>
                </p:oleObj>
              </mc:Choice>
              <mc:Fallback>
                <p:oleObj name="Equation" r:id="rId3" imgW="5663880" imgH="1879560" progId="Equation.DSMT4">
                  <p:embed/>
                  <p:pic>
                    <p:nvPicPr>
                      <p:cNvPr id="0" name=""/>
                      <p:cNvPicPr/>
                      <p:nvPr/>
                    </p:nvPicPr>
                    <p:blipFill>
                      <a:blip r:embed="rId4"/>
                      <a:stretch>
                        <a:fillRect/>
                      </a:stretch>
                    </p:blipFill>
                    <p:spPr>
                      <a:xfrm>
                        <a:off x="565074" y="298516"/>
                        <a:ext cx="10753630" cy="3569180"/>
                      </a:xfrm>
                      <a:prstGeom prst="rect">
                        <a:avLst/>
                      </a:prstGeom>
                    </p:spPr>
                  </p:pic>
                </p:oleObj>
              </mc:Fallback>
            </mc:AlternateContent>
          </a:graphicData>
        </a:graphic>
      </p:graphicFrame>
      <p:pic>
        <p:nvPicPr>
          <p:cNvPr id="4" name="Picture 3"/>
          <p:cNvPicPr>
            <a:picLocks noChangeAspect="1"/>
          </p:cNvPicPr>
          <p:nvPr/>
        </p:nvPicPr>
        <p:blipFill>
          <a:blip r:embed="rId5"/>
          <a:stretch>
            <a:fillRect/>
          </a:stretch>
        </p:blipFill>
        <p:spPr>
          <a:xfrm>
            <a:off x="135137" y="3946660"/>
            <a:ext cx="4665591" cy="2104845"/>
          </a:xfrm>
          <a:prstGeom prst="rect">
            <a:avLst/>
          </a:prstGeom>
        </p:spPr>
      </p:pic>
      <p:sp>
        <p:nvSpPr>
          <p:cNvPr id="6" name="TextBox 5"/>
          <p:cNvSpPr txBox="1"/>
          <p:nvPr/>
        </p:nvSpPr>
        <p:spPr>
          <a:xfrm>
            <a:off x="4909843" y="4183811"/>
            <a:ext cx="7084247" cy="1569660"/>
          </a:xfrm>
          <a:prstGeom prst="rect">
            <a:avLst/>
          </a:prstGeom>
          <a:noFill/>
        </p:spPr>
        <p:txBody>
          <a:bodyPr wrap="none" rtlCol="0">
            <a:spAutoFit/>
          </a:bodyPr>
          <a:lstStyle/>
          <a:p>
            <a:r>
              <a:rPr lang="en-US" sz="2400" dirty="0" err="1" smtClean="0">
                <a:latin typeface="Times New Roman" panose="02020603050405020304" pitchFamily="18" charset="0"/>
                <a:cs typeface="Times New Roman" panose="02020603050405020304" pitchFamily="18" charset="0"/>
              </a:rPr>
              <a:t>C.W</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Wampler</a:t>
            </a:r>
            <a:r>
              <a:rPr lang="en-US" sz="2400" dirty="0" smtClean="0">
                <a:latin typeface="Times New Roman" panose="02020603050405020304" pitchFamily="18" charset="0"/>
                <a:cs typeface="Times New Roman" panose="02020603050405020304" pitchFamily="18" charset="0"/>
              </a:rPr>
              <a:t>, “Winding number analysis of invertible </a:t>
            </a:r>
          </a:p>
          <a:p>
            <a:r>
              <a:rPr lang="en-US" sz="2400" dirty="0" smtClean="0">
                <a:latin typeface="Times New Roman" panose="02020603050405020304" pitchFamily="18" charset="0"/>
                <a:cs typeface="Times New Roman" panose="02020603050405020304" pitchFamily="18" charset="0"/>
              </a:rPr>
              <a:t>workspaces for redundant manipulators,” Proc. of 26</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IEEE Conf. on Decision and Control, Dec. 9-11, 1987, </a:t>
            </a:r>
          </a:p>
          <a:p>
            <a:r>
              <a:rPr lang="en-US" sz="2400" dirty="0" smtClean="0">
                <a:latin typeface="Times New Roman" panose="02020603050405020304" pitchFamily="18" charset="0"/>
                <a:cs typeface="Times New Roman" panose="02020603050405020304" pitchFamily="18" charset="0"/>
              </a:rPr>
              <a:t>Los Angeles, CA, Vol. I, 564-569.</a:t>
            </a:r>
          </a:p>
        </p:txBody>
      </p:sp>
      <p:sp>
        <p:nvSpPr>
          <p:cNvPr id="3" name="Slide Number Placeholder 2"/>
          <p:cNvSpPr>
            <a:spLocks noGrp="1"/>
          </p:cNvSpPr>
          <p:nvPr>
            <p:ph type="sldNum" sz="quarter" idx="12"/>
          </p:nvPr>
        </p:nvSpPr>
        <p:spPr/>
        <p:txBody>
          <a:bodyPr/>
          <a:lstStyle/>
          <a:p>
            <a:fld id="{08BA5408-88DF-49FD-8912-8E1290F7666B}" type="slidenum">
              <a:rPr lang="en-US" smtClean="0"/>
              <a:t>12</a:t>
            </a:fld>
            <a:endParaRPr lang="en-US"/>
          </a:p>
        </p:txBody>
      </p:sp>
      <p:pic>
        <p:nvPicPr>
          <p:cNvPr id="7" name="Picture 6"/>
          <p:cNvPicPr>
            <a:picLocks noChangeAspect="1"/>
          </p:cNvPicPr>
          <p:nvPr/>
        </p:nvPicPr>
        <p:blipFill>
          <a:blip r:embed="rId6"/>
          <a:stretch>
            <a:fillRect/>
          </a:stretch>
        </p:blipFill>
        <p:spPr>
          <a:xfrm>
            <a:off x="8030817" y="987671"/>
            <a:ext cx="3419061" cy="1795145"/>
          </a:xfrm>
          <a:prstGeom prst="rect">
            <a:avLst/>
          </a:prstGeom>
        </p:spPr>
      </p:pic>
      <p:sp>
        <p:nvSpPr>
          <p:cNvPr id="5" name="TextBox 4"/>
          <p:cNvSpPr txBox="1"/>
          <p:nvPr/>
        </p:nvSpPr>
        <p:spPr>
          <a:xfrm>
            <a:off x="1054710" y="6110501"/>
            <a:ext cx="4142030" cy="646331"/>
          </a:xfrm>
          <a:prstGeom prst="rect">
            <a:avLst/>
          </a:prstGeom>
          <a:noFill/>
        </p:spPr>
        <p:txBody>
          <a:bodyPr wrap="square" rtlCol="0">
            <a:spAutoFit/>
          </a:bodyPr>
          <a:lstStyle/>
          <a:p>
            <a:pPr algn="r"/>
            <a:r>
              <a:rPr lang="en-US" dirty="0" smtClean="0">
                <a:latin typeface="Times New Roman" panose="02020603050405020304" pitchFamily="18" charset="0"/>
                <a:cs typeface="Times New Roman" panose="02020603050405020304" pitchFamily="18" charset="0"/>
              </a:rPr>
              <a:t>For more details on these and other results, see also: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5196740" y="6092324"/>
                <a:ext cx="6126998" cy="682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a:latin typeface="Cambria Math" panose="02040503050406030204" pitchFamily="18" charset="0"/>
                            </a:rPr>
                          </m:ctrlPr>
                        </m:mPr>
                        <m:mr>
                          <m:e>
                            <m:r>
                              <m:rPr>
                                <m:nor/>
                              </m:rPr>
                              <a:rPr lang="en-US" sz="2000">
                                <a:latin typeface="Times New Roman" panose="02020603050405020304" pitchFamily="18" charset="0"/>
                                <a:cs typeface="Times New Roman" panose="02020603050405020304" pitchFamily="18" charset="0"/>
                              </a:rPr>
                              <m:t>D</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R</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Baker</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and</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C</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W</m:t>
                            </m:r>
                            <m:r>
                              <m:rPr>
                                <m:nor/>
                              </m:rPr>
                              <a:rPr lang="en-US" sz="200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Wampler</m:t>
                            </m:r>
                            <m:r>
                              <m:rPr>
                                <m:nor/>
                              </m:rPr>
                              <a:rPr lang="en-US" sz="2000" i="1">
                                <a:latin typeface="Times New Roman" panose="02020603050405020304" pitchFamily="18" charset="0"/>
                                <a:cs typeface="Times New Roman" panose="02020603050405020304" pitchFamily="18" charset="0"/>
                              </a:rPr>
                              <m:t>, </m:t>
                            </m:r>
                            <m:r>
                              <m:rPr>
                                <m:nor/>
                              </m:rPr>
                              <a:rPr lang="en-US" sz="2000" i="1">
                                <a:latin typeface="Times New Roman" panose="02020603050405020304" pitchFamily="18" charset="0"/>
                                <a:cs typeface="Times New Roman" panose="02020603050405020304" pitchFamily="18" charset="0"/>
                              </a:rPr>
                              <m:t>International</m:t>
                            </m:r>
                            <m:r>
                              <m:rPr>
                                <m:nor/>
                              </m:rPr>
                              <a:rPr lang="en-US" sz="2000" i="1">
                                <a:latin typeface="Times New Roman" panose="02020603050405020304" pitchFamily="18" charset="0"/>
                                <a:cs typeface="Times New Roman" panose="02020603050405020304" pitchFamily="18" charset="0"/>
                              </a:rPr>
                              <m:t> </m:t>
                            </m:r>
                            <m:r>
                              <m:rPr>
                                <m:nor/>
                              </m:rPr>
                              <a:rPr lang="en-US" sz="2000" i="1">
                                <a:latin typeface="Times New Roman" panose="02020603050405020304" pitchFamily="18" charset="0"/>
                                <a:cs typeface="Times New Roman" panose="02020603050405020304" pitchFamily="18" charset="0"/>
                              </a:rPr>
                              <m:t>Journal</m:t>
                            </m:r>
                            <m:r>
                              <m:rPr>
                                <m:nor/>
                              </m:rPr>
                              <a:rPr lang="en-US" sz="2000" i="1">
                                <a:latin typeface="Times New Roman" panose="02020603050405020304" pitchFamily="18" charset="0"/>
                                <a:cs typeface="Times New Roman" panose="02020603050405020304" pitchFamily="18" charset="0"/>
                              </a:rPr>
                              <m:t> </m:t>
                            </m:r>
                            <m:r>
                              <m:rPr>
                                <m:nor/>
                              </m:rPr>
                              <a:rPr lang="en-US" sz="2000" i="1">
                                <a:latin typeface="Times New Roman" panose="02020603050405020304" pitchFamily="18" charset="0"/>
                                <a:cs typeface="Times New Roman" panose="02020603050405020304" pitchFamily="18" charset="0"/>
                              </a:rPr>
                              <m:t>of</m:t>
                            </m:r>
                            <m:r>
                              <m:rPr>
                                <m:nor/>
                              </m:rPr>
                              <a:rPr lang="en-US" sz="2000" i="1">
                                <a:latin typeface="Times New Roman" panose="02020603050405020304" pitchFamily="18" charset="0"/>
                                <a:cs typeface="Times New Roman" panose="02020603050405020304" pitchFamily="18" charset="0"/>
                              </a:rPr>
                              <m:t> </m:t>
                            </m:r>
                          </m:e>
                        </m:mr>
                        <m:mr>
                          <m:e>
                            <m:r>
                              <m:rPr>
                                <m:nor/>
                              </m:rPr>
                              <a:rPr lang="en-US" sz="2000" i="1">
                                <a:latin typeface="Times New Roman" panose="02020603050405020304" pitchFamily="18" charset="0"/>
                                <a:cs typeface="Times New Roman" panose="02020603050405020304" pitchFamily="18" charset="0"/>
                              </a:rPr>
                              <m:t>Robotics</m:t>
                            </m:r>
                            <m:r>
                              <m:rPr>
                                <m:nor/>
                              </m:rPr>
                              <a:rPr lang="en-US" sz="2000" i="1">
                                <a:latin typeface="Times New Roman" panose="02020603050405020304" pitchFamily="18" charset="0"/>
                                <a:cs typeface="Times New Roman" panose="02020603050405020304" pitchFamily="18" charset="0"/>
                              </a:rPr>
                              <m:t> </m:t>
                            </m:r>
                            <m:r>
                              <m:rPr>
                                <m:nor/>
                              </m:rPr>
                              <a:rPr lang="en-US" sz="2000" i="1">
                                <a:latin typeface="Times New Roman" panose="02020603050405020304" pitchFamily="18" charset="0"/>
                                <a:cs typeface="Times New Roman" panose="02020603050405020304" pitchFamily="18" charset="0"/>
                              </a:rPr>
                              <m:t>Research</m:t>
                            </m:r>
                            <m:r>
                              <m:rPr>
                                <m:nor/>
                              </m:rPr>
                              <a:rPr lang="en-US" sz="2000" i="1">
                                <a:latin typeface="Times New Roman" panose="02020603050405020304" pitchFamily="18" charset="0"/>
                                <a:cs typeface="Times New Roman" panose="02020603050405020304" pitchFamily="18" charset="0"/>
                              </a:rPr>
                              <m:t>, 7</m:t>
                            </m:r>
                            <m:d>
                              <m:dPr>
                                <m:ctrlPr>
                                  <a:rPr lang="en-US" sz="2000" i="1">
                                    <a:latin typeface="Cambria Math" panose="02040503050406030204" pitchFamily="18" charset="0"/>
                                  </a:rPr>
                                </m:ctrlPr>
                              </m:dPr>
                              <m:e>
                                <m:r>
                                  <a:rPr lang="en-US" sz="2000">
                                    <a:latin typeface="Cambria Math" panose="02040503050406030204" pitchFamily="18" charset="0"/>
                                  </a:rPr>
                                  <m:t>2</m:t>
                                </m:r>
                              </m:e>
                            </m:d>
                            <m:r>
                              <a:rPr lang="en-US" sz="2000">
                                <a:latin typeface="Cambria Math" panose="02040503050406030204" pitchFamily="18" charset="0"/>
                              </a:rPr>
                              <m:t>,1988.</m:t>
                            </m:r>
                          </m:e>
                        </m:mr>
                      </m:m>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196740" y="6092324"/>
                <a:ext cx="6126998" cy="68268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4026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Some Highlights from the Next 20 Years</a:t>
            </a:r>
            <a:endParaRPr lang="en-US" dirty="0"/>
          </a:p>
        </p:txBody>
      </p:sp>
      <p:sp>
        <p:nvSpPr>
          <p:cNvPr id="4" name="Slide Number Placeholder 3"/>
          <p:cNvSpPr>
            <a:spLocks noGrp="1"/>
          </p:cNvSpPr>
          <p:nvPr>
            <p:ph type="sldNum" sz="quarter" idx="12"/>
          </p:nvPr>
        </p:nvSpPr>
        <p:spPr/>
        <p:txBody>
          <a:bodyPr/>
          <a:lstStyle/>
          <a:p>
            <a:fld id="{08BA5408-88DF-49FD-8912-8E1290F7666B}" type="slidenum">
              <a:rPr lang="en-US" smtClean="0"/>
              <a:t>13</a:t>
            </a:fld>
            <a:endParaRPr lang="en-US"/>
          </a:p>
        </p:txBody>
      </p:sp>
    </p:spTree>
    <p:extLst>
      <p:ext uri="{BB962C8B-B14F-4D97-AF65-F5344CB8AC3E}">
        <p14:creationId xmlns:p14="http://schemas.microsoft.com/office/powerpoint/2010/main" val="2890167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54" y="1152939"/>
            <a:ext cx="5637519" cy="4446494"/>
          </a:xfrm>
          <a:prstGeom prst="rect">
            <a:avLst/>
          </a:prstGeom>
        </p:spPr>
      </p:pic>
      <p:sp>
        <p:nvSpPr>
          <p:cNvPr id="4" name="TextBox 3"/>
          <p:cNvSpPr txBox="1"/>
          <p:nvPr/>
        </p:nvSpPr>
        <p:spPr>
          <a:xfrm>
            <a:off x="6376946" y="866692"/>
            <a:ext cx="5558380" cy="6124754"/>
          </a:xfrm>
          <a:prstGeom prst="rect">
            <a:avLst/>
          </a:prstGeom>
          <a:noFill/>
        </p:spPr>
        <p:txBody>
          <a:bodyPr wrap="square" rtlCol="0">
            <a:spAutoFit/>
          </a:bodyPr>
          <a:lstStyle/>
          <a:p>
            <a:r>
              <a:rPr lang="en-US" sz="2800" dirty="0" smtClean="0"/>
              <a:t>Charles </a:t>
            </a:r>
            <a:r>
              <a:rPr lang="en-US" sz="2800" dirty="0"/>
              <a:t>helped invent the GM Programmable Adaptive Assembly System (PAAS), which GM later contracted out to Fanuc Robotics as their C-flex product.</a:t>
            </a:r>
          </a:p>
          <a:p>
            <a:r>
              <a:rPr lang="en-US" sz="2800" dirty="0"/>
              <a:t>These robots hold parts in correct alignment while large welding robots join them.  The C-flex units can reconfigure to build multiple car body types on the same </a:t>
            </a:r>
            <a:r>
              <a:rPr lang="en-US" sz="2800" dirty="0" smtClean="0"/>
              <a:t>equipment. For </a:t>
            </a:r>
            <a:r>
              <a:rPr lang="en-US" sz="2800" dirty="0"/>
              <a:t>interchangeability, every unit is calibrated using methodologies developed by </a:t>
            </a:r>
            <a:r>
              <a:rPr lang="en-US" sz="2800" dirty="0" smtClean="0"/>
              <a:t>Charles.</a:t>
            </a:r>
            <a:endParaRPr lang="en-US" sz="2800" dirty="0"/>
          </a:p>
          <a:p>
            <a:endParaRPr lang="en-US" sz="2800" dirty="0"/>
          </a:p>
        </p:txBody>
      </p:sp>
      <p:sp>
        <p:nvSpPr>
          <p:cNvPr id="5" name="TextBox 4"/>
          <p:cNvSpPr txBox="1"/>
          <p:nvPr/>
        </p:nvSpPr>
        <p:spPr>
          <a:xfrm>
            <a:off x="453245" y="5891916"/>
            <a:ext cx="5398936" cy="646331"/>
          </a:xfrm>
          <a:prstGeom prst="rect">
            <a:avLst/>
          </a:prstGeom>
          <a:noFill/>
        </p:spPr>
        <p:txBody>
          <a:bodyPr wrap="square" rtlCol="0">
            <a:spAutoFit/>
          </a:bodyPr>
          <a:lstStyle/>
          <a:p>
            <a:r>
              <a:rPr lang="en-US" dirty="0" smtClean="0"/>
              <a:t>Robots working in tandem make for complicated operational spaces!</a:t>
            </a:r>
            <a:endParaRPr lang="en-US" dirty="0"/>
          </a:p>
        </p:txBody>
      </p:sp>
      <p:sp>
        <p:nvSpPr>
          <p:cNvPr id="6" name="Slide Number Placeholder 5"/>
          <p:cNvSpPr>
            <a:spLocks noGrp="1"/>
          </p:cNvSpPr>
          <p:nvPr>
            <p:ph type="sldNum" sz="quarter" idx="12"/>
          </p:nvPr>
        </p:nvSpPr>
        <p:spPr/>
        <p:txBody>
          <a:bodyPr/>
          <a:lstStyle/>
          <a:p>
            <a:fld id="{08BA5408-88DF-49FD-8912-8E1290F7666B}" type="slidenum">
              <a:rPr lang="en-US" smtClean="0"/>
              <a:t>14</a:t>
            </a:fld>
            <a:endParaRPr lang="en-US"/>
          </a:p>
        </p:txBody>
      </p:sp>
    </p:spTree>
    <p:extLst>
      <p:ext uri="{BB962C8B-B14F-4D97-AF65-F5344CB8AC3E}">
        <p14:creationId xmlns:p14="http://schemas.microsoft.com/office/powerpoint/2010/main" val="644267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94" y="605468"/>
            <a:ext cx="5930153" cy="3953435"/>
          </a:xfrm>
          <a:prstGeom prst="rect">
            <a:avLst/>
          </a:prstGeom>
        </p:spPr>
      </p:pic>
      <p:sp>
        <p:nvSpPr>
          <p:cNvPr id="3" name="TextBox 2"/>
          <p:cNvSpPr txBox="1"/>
          <p:nvPr/>
        </p:nvSpPr>
        <p:spPr>
          <a:xfrm>
            <a:off x="7219785" y="302359"/>
            <a:ext cx="4675297" cy="6555641"/>
          </a:xfrm>
          <a:prstGeom prst="rect">
            <a:avLst/>
          </a:prstGeom>
          <a:noFill/>
        </p:spPr>
        <p:txBody>
          <a:bodyPr wrap="square" rtlCol="0">
            <a:spAutoFit/>
          </a:bodyPr>
          <a:lstStyle/>
          <a:p>
            <a:r>
              <a:rPr lang="en-US" sz="2800" dirty="0" smtClean="0"/>
              <a:t>Charles </a:t>
            </a:r>
            <a:r>
              <a:rPr lang="en-US" sz="2800" dirty="0"/>
              <a:t>with </a:t>
            </a:r>
            <a:r>
              <a:rPr lang="en-US" sz="2800" dirty="0" err="1"/>
              <a:t>Robonaut</a:t>
            </a:r>
            <a:r>
              <a:rPr lang="en-US" sz="2800" dirty="0"/>
              <a:t> 2 (</a:t>
            </a:r>
            <a:r>
              <a:rPr lang="en-US" sz="2800" dirty="0" err="1"/>
              <a:t>R2</a:t>
            </a:r>
            <a:r>
              <a:rPr lang="en-US" sz="2800" dirty="0"/>
              <a:t>) in the lab at Johnson Space Center, Houston, April 2010</a:t>
            </a:r>
          </a:p>
          <a:p>
            <a:r>
              <a:rPr lang="en-US" sz="2800" dirty="0" err="1"/>
              <a:t>R2</a:t>
            </a:r>
            <a:r>
              <a:rPr lang="en-US" sz="2800" dirty="0"/>
              <a:t> has 42 degrees of freedom, including two 7-</a:t>
            </a:r>
            <a:r>
              <a:rPr lang="en-US" sz="2800" dirty="0" err="1"/>
              <a:t>DOF</a:t>
            </a:r>
            <a:r>
              <a:rPr lang="en-US" sz="2800" dirty="0"/>
              <a:t> arms.  </a:t>
            </a:r>
          </a:p>
          <a:p>
            <a:r>
              <a:rPr lang="en-US" sz="2800" dirty="0" smtClean="0"/>
              <a:t>Charles </a:t>
            </a:r>
            <a:r>
              <a:rPr lang="en-US" sz="2800" dirty="0"/>
              <a:t>helped with many aspects of the design and the controls (arm layout, closed-chain wrist design, finger tendon controls, high-level kinematic controls).</a:t>
            </a:r>
          </a:p>
          <a:p>
            <a:r>
              <a:rPr lang="en-US" sz="2800" dirty="0"/>
              <a:t>Calibration came up </a:t>
            </a:r>
            <a:r>
              <a:rPr lang="en-US" sz="2800" dirty="0" smtClean="0"/>
              <a:t>again here</a:t>
            </a:r>
            <a:r>
              <a:rPr lang="en-US" sz="2800" dirty="0"/>
              <a:t>, </a:t>
            </a:r>
            <a:r>
              <a:rPr lang="en-US" sz="2800" dirty="0" smtClean="0"/>
              <a:t>this time for </a:t>
            </a:r>
            <a:r>
              <a:rPr lang="en-US" sz="2800" dirty="0"/>
              <a:t>eye-hand coordination.</a:t>
            </a:r>
          </a:p>
          <a:p>
            <a:endParaRPr lang="en-US" sz="2800" dirty="0"/>
          </a:p>
        </p:txBody>
      </p:sp>
      <p:sp>
        <p:nvSpPr>
          <p:cNvPr id="4" name="TextBox 3"/>
          <p:cNvSpPr txBox="1"/>
          <p:nvPr/>
        </p:nvSpPr>
        <p:spPr>
          <a:xfrm>
            <a:off x="572494" y="5093368"/>
            <a:ext cx="5650136" cy="523220"/>
          </a:xfrm>
          <a:prstGeom prst="rect">
            <a:avLst/>
          </a:prstGeom>
          <a:noFill/>
        </p:spPr>
        <p:txBody>
          <a:bodyPr wrap="none" rtlCol="0">
            <a:spAutoFit/>
          </a:bodyPr>
          <a:lstStyle/>
          <a:p>
            <a:r>
              <a:rPr lang="en-US" sz="2800" dirty="0" smtClean="0"/>
              <a:t>Collaboration between GM and NASA</a:t>
            </a:r>
            <a:endParaRPr lang="en-US" sz="2800" dirty="0"/>
          </a:p>
        </p:txBody>
      </p:sp>
      <p:sp>
        <p:nvSpPr>
          <p:cNvPr id="5" name="Slide Number Placeholder 4"/>
          <p:cNvSpPr>
            <a:spLocks noGrp="1"/>
          </p:cNvSpPr>
          <p:nvPr>
            <p:ph type="sldNum" sz="quarter" idx="12"/>
          </p:nvPr>
        </p:nvSpPr>
        <p:spPr/>
        <p:txBody>
          <a:bodyPr/>
          <a:lstStyle/>
          <a:p>
            <a:fld id="{08BA5408-88DF-49FD-8912-8E1290F7666B}" type="slidenum">
              <a:rPr lang="en-US" smtClean="0"/>
              <a:t>15</a:t>
            </a:fld>
            <a:endParaRPr lang="en-US"/>
          </a:p>
        </p:txBody>
      </p:sp>
    </p:spTree>
    <p:extLst>
      <p:ext uri="{BB962C8B-B14F-4D97-AF65-F5344CB8AC3E}">
        <p14:creationId xmlns:p14="http://schemas.microsoft.com/office/powerpoint/2010/main" val="1999082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4944.JPG"/>
          <p:cNvPicPr>
            <a:picLocks noChangeAspect="1"/>
          </p:cNvPicPr>
          <p:nvPr/>
        </p:nvPicPr>
        <p:blipFill>
          <a:blip r:embed="rId3" cstate="print"/>
          <a:srcRect/>
          <a:stretch>
            <a:fillRect/>
          </a:stretch>
        </p:blipFill>
        <p:spPr>
          <a:xfrm flipH="1">
            <a:off x="1398494" y="3766968"/>
            <a:ext cx="8246940" cy="2687619"/>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1582080" y="518597"/>
            <a:ext cx="7579260" cy="3075544"/>
          </a:xfrm>
          <a:prstGeom prst="rect">
            <a:avLst/>
          </a:prstGeom>
        </p:spPr>
      </p:pic>
      <p:sp>
        <p:nvSpPr>
          <p:cNvPr id="3" name="TextBox 2"/>
          <p:cNvSpPr txBox="1"/>
          <p:nvPr/>
        </p:nvSpPr>
        <p:spPr>
          <a:xfrm>
            <a:off x="9708544" y="518597"/>
            <a:ext cx="2186678" cy="1384995"/>
          </a:xfrm>
          <a:prstGeom prst="rect">
            <a:avLst/>
          </a:prstGeom>
          <a:noFill/>
        </p:spPr>
        <p:txBody>
          <a:bodyPr wrap="square" rtlCol="0">
            <a:spAutoFit/>
          </a:bodyPr>
          <a:lstStyle/>
          <a:p>
            <a:r>
              <a:rPr lang="en-US" sz="2800" dirty="0" smtClean="0"/>
              <a:t>A lot of redundancy in </a:t>
            </a:r>
            <a:r>
              <a:rPr lang="en-US" sz="2800" dirty="0" err="1" smtClean="0"/>
              <a:t>R2’s</a:t>
            </a:r>
            <a:r>
              <a:rPr lang="en-US" sz="2800" dirty="0" smtClean="0"/>
              <a:t> hand!</a:t>
            </a:r>
            <a:endParaRPr lang="en-US" sz="2800" dirty="0"/>
          </a:p>
        </p:txBody>
      </p:sp>
      <p:sp>
        <p:nvSpPr>
          <p:cNvPr id="5" name="Slide Number Placeholder 4"/>
          <p:cNvSpPr>
            <a:spLocks noGrp="1"/>
          </p:cNvSpPr>
          <p:nvPr>
            <p:ph type="sldNum" sz="quarter" idx="12"/>
          </p:nvPr>
        </p:nvSpPr>
        <p:spPr/>
        <p:txBody>
          <a:bodyPr/>
          <a:lstStyle/>
          <a:p>
            <a:fld id="{08BA5408-88DF-49FD-8912-8E1290F7666B}" type="slidenum">
              <a:rPr lang="en-US" smtClean="0"/>
              <a:t>16</a:t>
            </a:fld>
            <a:endParaRPr lang="en-US"/>
          </a:p>
        </p:txBody>
      </p:sp>
    </p:spTree>
    <p:extLst>
      <p:ext uri="{BB962C8B-B14F-4D97-AF65-F5344CB8AC3E}">
        <p14:creationId xmlns:p14="http://schemas.microsoft.com/office/powerpoint/2010/main" val="3762809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covery-shuttle-launch.jpg"/>
          <p:cNvPicPr>
            <a:picLocks noChangeAspect="1"/>
          </p:cNvPicPr>
          <p:nvPr/>
        </p:nvPicPr>
        <p:blipFill>
          <a:blip r:embed="rId2" cstate="print"/>
          <a:srcRect l="8333" r="45833" b="11111"/>
          <a:stretch>
            <a:fillRect/>
          </a:stretch>
        </p:blipFill>
        <p:spPr>
          <a:xfrm>
            <a:off x="1416423" y="1075765"/>
            <a:ext cx="3352800" cy="4876800"/>
          </a:xfrm>
          <a:prstGeom prst="rect">
            <a:avLst/>
          </a:prstGeom>
        </p:spPr>
      </p:pic>
      <p:sp>
        <p:nvSpPr>
          <p:cNvPr id="3" name="TextBox 2"/>
          <p:cNvSpPr txBox="1"/>
          <p:nvPr/>
        </p:nvSpPr>
        <p:spPr>
          <a:xfrm>
            <a:off x="1039179" y="0"/>
            <a:ext cx="9933621" cy="1384995"/>
          </a:xfrm>
          <a:prstGeom prst="rect">
            <a:avLst/>
          </a:prstGeom>
          <a:noFill/>
        </p:spPr>
        <p:txBody>
          <a:bodyPr wrap="square" rtlCol="0">
            <a:spAutoFit/>
          </a:bodyPr>
          <a:lstStyle/>
          <a:p>
            <a:r>
              <a:rPr lang="en-US" sz="2800" dirty="0" err="1"/>
              <a:t>R2</a:t>
            </a:r>
            <a:r>
              <a:rPr lang="en-US" sz="2800" dirty="0"/>
              <a:t> was launched to the </a:t>
            </a:r>
            <a:r>
              <a:rPr lang="en-US" sz="2800" dirty="0" smtClean="0"/>
              <a:t>International Space Station </a:t>
            </a:r>
            <a:r>
              <a:rPr lang="en-US" sz="2800" dirty="0"/>
              <a:t>in February 2011 on the last flight of space shuttle Discovery.</a:t>
            </a:r>
          </a:p>
          <a:p>
            <a:endParaRPr lang="en-US" sz="2800" dirty="0"/>
          </a:p>
        </p:txBody>
      </p:sp>
      <p:sp>
        <p:nvSpPr>
          <p:cNvPr id="4" name="Slide Number Placeholder 3"/>
          <p:cNvSpPr>
            <a:spLocks noGrp="1"/>
          </p:cNvSpPr>
          <p:nvPr>
            <p:ph type="sldNum" sz="quarter" idx="12"/>
          </p:nvPr>
        </p:nvSpPr>
        <p:spPr/>
        <p:txBody>
          <a:bodyPr/>
          <a:lstStyle/>
          <a:p>
            <a:fld id="{08BA5408-88DF-49FD-8912-8E1290F7666B}" type="slidenum">
              <a:rPr lang="en-US" smtClean="0"/>
              <a:t>17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152" y="1006100"/>
            <a:ext cx="3536039" cy="5325360"/>
          </a:xfrm>
          <a:prstGeom prst="rect">
            <a:avLst/>
          </a:prstGeom>
        </p:spPr>
      </p:pic>
      <p:sp>
        <p:nvSpPr>
          <p:cNvPr id="6" name="TextBox 5"/>
          <p:cNvSpPr txBox="1"/>
          <p:nvPr/>
        </p:nvSpPr>
        <p:spPr>
          <a:xfrm>
            <a:off x="5788550" y="1701579"/>
            <a:ext cx="1908313" cy="2246769"/>
          </a:xfrm>
          <a:prstGeom prst="rect">
            <a:avLst/>
          </a:prstGeom>
          <a:noFill/>
        </p:spPr>
        <p:txBody>
          <a:bodyPr wrap="square" rtlCol="0">
            <a:spAutoFit/>
          </a:bodyPr>
          <a:lstStyle/>
          <a:p>
            <a:r>
              <a:rPr lang="en-US" sz="2800" dirty="0" smtClean="0"/>
              <a:t>Here is </a:t>
            </a:r>
            <a:r>
              <a:rPr lang="en-US" sz="2800" dirty="0" err="1" smtClean="0"/>
              <a:t>R2</a:t>
            </a:r>
            <a:r>
              <a:rPr lang="en-US" sz="2800" dirty="0" smtClean="0"/>
              <a:t> shaking hands with an </a:t>
            </a:r>
            <a:r>
              <a:rPr lang="en-US" sz="2800" dirty="0" err="1" smtClean="0"/>
              <a:t>astrounaut</a:t>
            </a:r>
            <a:r>
              <a:rPr lang="en-US" sz="2800" dirty="0" smtClean="0"/>
              <a:t>.</a:t>
            </a:r>
            <a:endParaRPr lang="en-US" sz="2800" dirty="0"/>
          </a:p>
        </p:txBody>
      </p:sp>
    </p:spTree>
    <p:extLst>
      <p:ext uri="{BB962C8B-B14F-4D97-AF65-F5344CB8AC3E}">
        <p14:creationId xmlns:p14="http://schemas.microsoft.com/office/powerpoint/2010/main" val="2764046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Battery State Estimation</a:t>
            </a:r>
            <a:endParaRPr lang="en-US" dirty="0"/>
          </a:p>
        </p:txBody>
      </p:sp>
      <p:sp>
        <p:nvSpPr>
          <p:cNvPr id="3" name="Slide Number Placeholder 2"/>
          <p:cNvSpPr>
            <a:spLocks noGrp="1"/>
          </p:cNvSpPr>
          <p:nvPr>
            <p:ph type="sldNum" sz="quarter" idx="12"/>
          </p:nvPr>
        </p:nvSpPr>
        <p:spPr/>
        <p:txBody>
          <a:bodyPr/>
          <a:lstStyle/>
          <a:p>
            <a:fld id="{08BA5408-88DF-49FD-8912-8E1290F7666B}" type="slidenum">
              <a:rPr lang="en-US" smtClean="0"/>
              <a:t>18</a:t>
            </a:fld>
            <a:endParaRPr lang="en-US"/>
          </a:p>
        </p:txBody>
      </p:sp>
    </p:spTree>
    <p:extLst>
      <p:ext uri="{BB962C8B-B14F-4D97-AF65-F5344CB8AC3E}">
        <p14:creationId xmlns:p14="http://schemas.microsoft.com/office/powerpoint/2010/main" val="3368471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models can be roughly divided into two parts: State of Charge and State of Power.</a:t>
            </a:r>
            <a:endParaRPr lang="en-US" dirty="0"/>
          </a:p>
        </p:txBody>
      </p:sp>
      <p:sp>
        <p:nvSpPr>
          <p:cNvPr id="3" name="Content Placeholder 2"/>
          <p:cNvSpPr>
            <a:spLocks noGrp="1"/>
          </p:cNvSpPr>
          <p:nvPr>
            <p:ph idx="1"/>
          </p:nvPr>
        </p:nvSpPr>
        <p:spPr>
          <a:xfrm>
            <a:off x="898585" y="1497820"/>
            <a:ext cx="7141234" cy="4980617"/>
          </a:xfrm>
        </p:spPr>
        <p:txBody>
          <a:bodyPr/>
          <a:lstStyle/>
          <a:p>
            <a:pPr marL="0" indent="0">
              <a:buNone/>
            </a:pPr>
            <a:r>
              <a:rPr lang="en-US" dirty="0" smtClean="0"/>
              <a:t>(1) State of Charge and Thermodynamics: This describes the battery behavior at equilibrium when no current is being drawn. </a:t>
            </a:r>
          </a:p>
          <a:p>
            <a:pPr lvl="1"/>
            <a:r>
              <a:rPr lang="en-US" dirty="0" smtClean="0"/>
              <a:t>The Open Circuit Voltage (</a:t>
            </a:r>
            <a:r>
              <a:rPr lang="en-US" dirty="0" err="1" smtClean="0"/>
              <a:t>OCV</a:t>
            </a:r>
            <a:r>
              <a:rPr lang="en-US" dirty="0" smtClean="0"/>
              <a:t>) describes how the voltage varies as a function of State of Charge (</a:t>
            </a:r>
            <a:r>
              <a:rPr lang="en-US" dirty="0" err="1" smtClean="0"/>
              <a:t>SOC</a:t>
            </a:r>
            <a:r>
              <a:rPr lang="en-US" dirty="0" smtClean="0"/>
              <a:t>).</a:t>
            </a:r>
          </a:p>
          <a:p>
            <a:pPr lvl="1"/>
            <a:r>
              <a:rPr lang="en-US" dirty="0" err="1" smtClean="0"/>
              <a:t>SOC</a:t>
            </a:r>
            <a:r>
              <a:rPr lang="en-US" dirty="0" smtClean="0"/>
              <a:t> is a number between 0 (empty battery) and 1 (fully charged).</a:t>
            </a:r>
          </a:p>
          <a:p>
            <a:pPr lvl="1"/>
            <a:r>
              <a:rPr lang="en-US" dirty="0" err="1" smtClean="0"/>
              <a:t>SOC</a:t>
            </a:r>
            <a:r>
              <a:rPr lang="en-US" dirty="0" smtClean="0"/>
              <a:t> is like a fuel gauge on a battery. It tells you how far you can still drive before you need to charge the battery.</a:t>
            </a:r>
          </a:p>
          <a:p>
            <a:pPr lvl="1"/>
            <a:r>
              <a:rPr lang="en-US" dirty="0" smtClean="0"/>
              <a:t>The thermodynamic response is very nonlinear!</a:t>
            </a:r>
            <a:endParaRPr lang="en-US" dirty="0"/>
          </a:p>
        </p:txBody>
      </p:sp>
      <p:grpSp>
        <p:nvGrpSpPr>
          <p:cNvPr id="5" name="Group 4"/>
          <p:cNvGrpSpPr/>
          <p:nvPr/>
        </p:nvGrpSpPr>
        <p:grpSpPr>
          <a:xfrm>
            <a:off x="8413121" y="1823681"/>
            <a:ext cx="3052324" cy="2734607"/>
            <a:chOff x="8318230" y="1168074"/>
            <a:chExt cx="3052324" cy="2734607"/>
          </a:xfrm>
        </p:grpSpPr>
        <p:sp>
          <p:nvSpPr>
            <p:cNvPr id="6" name="Rectangle 5"/>
            <p:cNvSpPr/>
            <p:nvPr/>
          </p:nvSpPr>
          <p:spPr>
            <a:xfrm>
              <a:off x="8318230" y="1168074"/>
              <a:ext cx="3052324" cy="27346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mc:AlternateContent xmlns:mc="http://schemas.openxmlformats.org/markup-compatibility/2006" xmlns:a14="http://schemas.microsoft.com/office/drawing/2010/main">
          <mc:Choice Requires="a14">
            <p:sp>
              <p:nvSpPr>
                <p:cNvPr id="7" name="TextBox 6"/>
                <p:cNvSpPr txBox="1"/>
                <p:nvPr/>
              </p:nvSpPr>
              <p:spPr>
                <a:xfrm>
                  <a:off x="8318230" y="1751933"/>
                  <a:ext cx="451317" cy="369332"/>
                </a:xfrm>
                <a:prstGeom prst="rect">
                  <a:avLst/>
                </a:prstGeom>
                <a:noFill/>
              </p:spPr>
              <p:txBody>
                <a:bodyPr wrap="square" rtlCol="0">
                  <a:spAutoFit/>
                </a:bodyPr>
                <a:lstStyle/>
                <a:p>
                  <a:pPr algn="r" defTabSz="60958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1800" b="0" i="1">
                            <a:solidFill>
                              <a:srgbClr val="585D60"/>
                            </a:solidFill>
                            <a:latin typeface="Cambria Math" panose="02040503050406030204" pitchFamily="18" charset="0"/>
                          </a:rPr>
                          <m:t>𝑂𝐶𝑉</m:t>
                        </m:r>
                      </m:oMath>
                    </m:oMathPara>
                  </a14:m>
                  <a:endParaRPr lang="en-US" sz="1800" b="0" dirty="0">
                    <a:solidFill>
                      <a:srgbClr val="585D60"/>
                    </a:solidFill>
                    <a:latin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38672" y="1313950"/>
                  <a:ext cx="338488" cy="300082"/>
                </a:xfrm>
                <a:prstGeom prst="rect">
                  <a:avLst/>
                </a:prstGeom>
                <a:blipFill rotWithShape="0">
                  <a:blip r:embed="rId4"/>
                  <a:stretch>
                    <a:fillRect r="-41071"/>
                  </a:stretch>
                </a:blipFill>
              </p:spPr>
              <p:txBody>
                <a:bodyPr/>
                <a:lstStyle/>
                <a:p>
                  <a:r>
                    <a:rPr lang="en-US">
                      <a:noFill/>
                    </a:rPr>
                    <a:t> </a:t>
                  </a:r>
                </a:p>
              </p:txBody>
            </p:sp>
          </mc:Fallback>
        </mc:AlternateContent>
        <p:sp>
          <p:nvSpPr>
            <p:cNvPr id="8" name="Rectangle 7"/>
            <p:cNvSpPr/>
            <p:nvPr/>
          </p:nvSpPr>
          <p:spPr>
            <a:xfrm>
              <a:off x="8968423" y="1356043"/>
              <a:ext cx="1986212" cy="1879199"/>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9" name="Freeform 8"/>
            <p:cNvSpPr/>
            <p:nvPr/>
          </p:nvSpPr>
          <p:spPr>
            <a:xfrm rot="5400000" flipH="1">
              <a:off x="9052150" y="1319531"/>
              <a:ext cx="1879199" cy="1952223"/>
            </a:xfrm>
            <a:custGeom>
              <a:avLst/>
              <a:gdLst>
                <a:gd name="connsiteX0" fmla="*/ 0 w 1453019"/>
                <a:gd name="connsiteY0" fmla="*/ 1240077 h 1240077"/>
                <a:gd name="connsiteX1" fmla="*/ 450937 w 1453019"/>
                <a:gd name="connsiteY1" fmla="*/ 1127342 h 1240077"/>
                <a:gd name="connsiteX2" fmla="*/ 776614 w 1453019"/>
                <a:gd name="connsiteY2" fmla="*/ 651353 h 1240077"/>
                <a:gd name="connsiteX3" fmla="*/ 1014608 w 1453019"/>
                <a:gd name="connsiteY3" fmla="*/ 162838 h 1240077"/>
                <a:gd name="connsiteX4" fmla="*/ 1453019 w 1453019"/>
                <a:gd name="connsiteY4" fmla="*/ 0 h 1240077"/>
                <a:gd name="connsiteX0" fmla="*/ 0 w 1453019"/>
                <a:gd name="connsiteY0" fmla="*/ 1240077 h 1240077"/>
                <a:gd name="connsiteX1" fmla="*/ 450937 w 1453019"/>
                <a:gd name="connsiteY1" fmla="*/ 1127342 h 1240077"/>
                <a:gd name="connsiteX2" fmla="*/ 776614 w 1453019"/>
                <a:gd name="connsiteY2" fmla="*/ 651353 h 1240077"/>
                <a:gd name="connsiteX3" fmla="*/ 1023707 w 1453019"/>
                <a:gd name="connsiteY3" fmla="*/ 176486 h 1240077"/>
                <a:gd name="connsiteX4" fmla="*/ 1453019 w 1453019"/>
                <a:gd name="connsiteY4" fmla="*/ 0 h 1240077"/>
                <a:gd name="connsiteX0" fmla="*/ 0 w 1453019"/>
                <a:gd name="connsiteY0" fmla="*/ 1240077 h 1240077"/>
                <a:gd name="connsiteX1" fmla="*/ 473684 w 1453019"/>
                <a:gd name="connsiteY1" fmla="*/ 1140989 h 1240077"/>
                <a:gd name="connsiteX2" fmla="*/ 776614 w 1453019"/>
                <a:gd name="connsiteY2" fmla="*/ 651353 h 1240077"/>
                <a:gd name="connsiteX3" fmla="*/ 1023707 w 1453019"/>
                <a:gd name="connsiteY3" fmla="*/ 176486 h 1240077"/>
                <a:gd name="connsiteX4" fmla="*/ 1453019 w 1453019"/>
                <a:gd name="connsiteY4" fmla="*/ 0 h 1240077"/>
                <a:gd name="connsiteX0" fmla="*/ 0 w 1346487"/>
                <a:gd name="connsiteY0" fmla="*/ 1408753 h 1408753"/>
                <a:gd name="connsiteX1" fmla="*/ 473684 w 1346487"/>
                <a:gd name="connsiteY1" fmla="*/ 1309665 h 1408753"/>
                <a:gd name="connsiteX2" fmla="*/ 776614 w 1346487"/>
                <a:gd name="connsiteY2" fmla="*/ 820029 h 1408753"/>
                <a:gd name="connsiteX3" fmla="*/ 1023707 w 1346487"/>
                <a:gd name="connsiteY3" fmla="*/ 345162 h 1408753"/>
                <a:gd name="connsiteX4" fmla="*/ 1346487 w 1346487"/>
                <a:gd name="connsiteY4" fmla="*/ 0 h 1408753"/>
                <a:gd name="connsiteX0" fmla="*/ 0 w 1346487"/>
                <a:gd name="connsiteY0" fmla="*/ 1408753 h 1408753"/>
                <a:gd name="connsiteX1" fmla="*/ 473684 w 1346487"/>
                <a:gd name="connsiteY1" fmla="*/ 1309665 h 1408753"/>
                <a:gd name="connsiteX2" fmla="*/ 776614 w 1346487"/>
                <a:gd name="connsiteY2" fmla="*/ 820029 h 1408753"/>
                <a:gd name="connsiteX3" fmla="*/ 1023707 w 1346487"/>
                <a:gd name="connsiteY3" fmla="*/ 345162 h 1408753"/>
                <a:gd name="connsiteX4" fmla="*/ 1346487 w 1346487"/>
                <a:gd name="connsiteY4" fmla="*/ 0 h 140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87" h="1408753">
                  <a:moveTo>
                    <a:pt x="0" y="1408753"/>
                  </a:moveTo>
                  <a:cubicBezTo>
                    <a:pt x="160750" y="1401446"/>
                    <a:pt x="344248" y="1407786"/>
                    <a:pt x="473684" y="1309665"/>
                  </a:cubicBezTo>
                  <a:cubicBezTo>
                    <a:pt x="603120" y="1211544"/>
                    <a:pt x="684944" y="980779"/>
                    <a:pt x="776614" y="820029"/>
                  </a:cubicBezTo>
                  <a:cubicBezTo>
                    <a:pt x="868284" y="659279"/>
                    <a:pt x="928728" y="481834"/>
                    <a:pt x="1023707" y="345162"/>
                  </a:cubicBezTo>
                  <a:cubicBezTo>
                    <a:pt x="1118686" y="208490"/>
                    <a:pt x="1219159" y="124793"/>
                    <a:pt x="1346487" y="0"/>
                  </a:cubicBezTo>
                </a:path>
              </a:pathLst>
            </a:cu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10" name="TextBox 9"/>
            <p:cNvSpPr txBox="1"/>
            <p:nvPr/>
          </p:nvSpPr>
          <p:spPr>
            <a:xfrm>
              <a:off x="9526274" y="3278271"/>
              <a:ext cx="812773" cy="318100"/>
            </a:xfrm>
            <a:prstGeom prst="rect">
              <a:avLst/>
            </a:prstGeom>
            <a:noFill/>
          </p:spPr>
          <p:txBody>
            <a:bodyPr wrap="square" lIns="0" rIns="0" rtlCol="0">
              <a:spAutoFit/>
            </a:bodyPr>
            <a:lstStyle/>
            <a:p>
              <a:pPr algn="ctr" defTabSz="609585" fontAlgn="auto">
                <a:spcBef>
                  <a:spcPts val="0"/>
                </a:spcBef>
                <a:spcAft>
                  <a:spcPts val="0"/>
                </a:spcAft>
              </a:pPr>
              <a:r>
                <a:rPr lang="en-US" sz="1467" b="0" dirty="0">
                  <a:solidFill>
                    <a:srgbClr val="585D60"/>
                  </a:solidFill>
                  <a:latin typeface="Arial"/>
                </a:rPr>
                <a:t>SOC</a:t>
              </a:r>
            </a:p>
          </p:txBody>
        </p:sp>
        <p:sp>
          <p:nvSpPr>
            <p:cNvPr id="11" name="TextBox 10"/>
            <p:cNvSpPr txBox="1"/>
            <p:nvPr/>
          </p:nvSpPr>
          <p:spPr>
            <a:xfrm>
              <a:off x="8841213" y="3316494"/>
              <a:ext cx="254419" cy="205121"/>
            </a:xfrm>
            <a:prstGeom prst="rect">
              <a:avLst/>
            </a:prstGeom>
            <a:noFill/>
          </p:spPr>
          <p:txBody>
            <a:bodyPr wrap="square" tIns="0" bIns="0" rtlCol="0">
              <a:spAutoFit/>
            </a:bodyPr>
            <a:lstStyle/>
            <a:p>
              <a:pPr algn="ctr" defTabSz="609585" fontAlgn="auto">
                <a:spcBef>
                  <a:spcPts val="0"/>
                </a:spcBef>
                <a:spcAft>
                  <a:spcPts val="0"/>
                </a:spcAft>
              </a:pPr>
              <a:r>
                <a:rPr lang="en-US" sz="1333" b="0" dirty="0">
                  <a:solidFill>
                    <a:srgbClr val="585D60"/>
                  </a:solidFill>
                  <a:latin typeface="Arial"/>
                </a:rPr>
                <a:t>0</a:t>
              </a:r>
            </a:p>
          </p:txBody>
        </p:sp>
        <p:sp>
          <p:nvSpPr>
            <p:cNvPr id="12" name="TextBox 11"/>
            <p:cNvSpPr txBox="1"/>
            <p:nvPr/>
          </p:nvSpPr>
          <p:spPr>
            <a:xfrm>
              <a:off x="10769688" y="3316494"/>
              <a:ext cx="254419" cy="205121"/>
            </a:xfrm>
            <a:prstGeom prst="rect">
              <a:avLst/>
            </a:prstGeom>
            <a:noFill/>
          </p:spPr>
          <p:txBody>
            <a:bodyPr wrap="square" tIns="0" bIns="0" rtlCol="0">
              <a:spAutoFit/>
            </a:bodyPr>
            <a:lstStyle/>
            <a:p>
              <a:pPr algn="ctr" defTabSz="609585" fontAlgn="auto">
                <a:spcBef>
                  <a:spcPts val="0"/>
                </a:spcBef>
                <a:spcAft>
                  <a:spcPts val="0"/>
                </a:spcAft>
              </a:pPr>
              <a:r>
                <a:rPr lang="en-US" sz="1333" b="0" dirty="0">
                  <a:solidFill>
                    <a:srgbClr val="585D60"/>
                  </a:solidFill>
                  <a:latin typeface="Arial"/>
                </a:rPr>
                <a:t>1</a:t>
              </a:r>
            </a:p>
          </p:txBody>
        </p:sp>
      </p:grpSp>
      <p:sp>
        <p:nvSpPr>
          <p:cNvPr id="4" name="Slide Number Placeholder 3"/>
          <p:cNvSpPr>
            <a:spLocks noGrp="1"/>
          </p:cNvSpPr>
          <p:nvPr>
            <p:ph type="sldNum" sz="quarter" idx="12"/>
          </p:nvPr>
        </p:nvSpPr>
        <p:spPr/>
        <p:txBody>
          <a:bodyPr/>
          <a:lstStyle/>
          <a:p>
            <a:fld id="{08BA5408-88DF-49FD-8912-8E1290F7666B}" type="slidenum">
              <a:rPr lang="en-US" smtClean="0"/>
              <a:t>19</a:t>
            </a:fld>
            <a:endParaRPr lang="en-US"/>
          </a:p>
        </p:txBody>
      </p:sp>
    </p:spTree>
    <p:extLst>
      <p:ext uri="{BB962C8B-B14F-4D97-AF65-F5344CB8AC3E}">
        <p14:creationId xmlns:p14="http://schemas.microsoft.com/office/powerpoint/2010/main" val="57769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List of Topics (in chronological order)</a:t>
            </a:r>
            <a:endParaRPr lang="en-US" dirty="0"/>
          </a:p>
        </p:txBody>
      </p:sp>
      <p:sp>
        <p:nvSpPr>
          <p:cNvPr id="3" name="Content Placeholder 2"/>
          <p:cNvSpPr>
            <a:spLocks noGrp="1"/>
          </p:cNvSpPr>
          <p:nvPr>
            <p:ph idx="1"/>
          </p:nvPr>
        </p:nvSpPr>
        <p:spPr>
          <a:xfrm>
            <a:off x="838200" y="1825625"/>
            <a:ext cx="10515600" cy="3223453"/>
          </a:xfrm>
        </p:spPr>
        <p:txBody>
          <a:bodyPr/>
          <a:lstStyle/>
          <a:p>
            <a:r>
              <a:rPr lang="en-US" dirty="0" smtClean="0"/>
              <a:t>Topological Robotics</a:t>
            </a:r>
          </a:p>
          <a:p>
            <a:r>
              <a:rPr lang="en-US" dirty="0" smtClean="0"/>
              <a:t>Some brief highlights from the next 20 or so years (about which I know almost nothing)</a:t>
            </a:r>
          </a:p>
          <a:p>
            <a:r>
              <a:rPr lang="en-US" dirty="0" smtClean="0"/>
              <a:t>Battery State Estimation</a:t>
            </a:r>
          </a:p>
          <a:p>
            <a:r>
              <a:rPr lang="en-US" dirty="0" smtClean="0"/>
              <a:t>Mathematical Fashion Design</a:t>
            </a:r>
          </a:p>
          <a:p>
            <a:pPr lvl="1"/>
            <a:r>
              <a:rPr lang="en-US" dirty="0" smtClean="0"/>
              <a:t>Joint work with Ellie Baker to be presented at the Bridges conference on mathematics and the arts in Waterloo, Canada,  July 2017</a:t>
            </a:r>
          </a:p>
          <a:p>
            <a:endParaRPr lang="en-US" dirty="0"/>
          </a:p>
        </p:txBody>
      </p:sp>
      <p:sp>
        <p:nvSpPr>
          <p:cNvPr id="4" name="Slide Number Placeholder 3"/>
          <p:cNvSpPr>
            <a:spLocks noGrp="1"/>
          </p:cNvSpPr>
          <p:nvPr>
            <p:ph type="sldNum" sz="quarter" idx="12"/>
          </p:nvPr>
        </p:nvSpPr>
        <p:spPr/>
        <p:txBody>
          <a:bodyPr/>
          <a:lstStyle/>
          <a:p>
            <a:fld id="{08BA5408-88DF-49FD-8912-8E1290F7666B}" type="slidenum">
              <a:rPr lang="en-US" smtClean="0"/>
              <a:t>2</a:t>
            </a:fld>
            <a:endParaRPr lang="en-US"/>
          </a:p>
        </p:txBody>
      </p:sp>
    </p:spTree>
    <p:extLst>
      <p:ext uri="{BB962C8B-B14F-4D97-AF65-F5344CB8AC3E}">
        <p14:creationId xmlns:p14="http://schemas.microsoft.com/office/powerpoint/2010/main" val="2970651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models can be roughly divided into two parts:</a:t>
            </a:r>
            <a:endParaRPr lang="en-US" dirty="0"/>
          </a:p>
        </p:txBody>
      </p:sp>
      <p:sp>
        <p:nvSpPr>
          <p:cNvPr id="3" name="Content Placeholder 2"/>
          <p:cNvSpPr>
            <a:spLocks noGrp="1"/>
          </p:cNvSpPr>
          <p:nvPr>
            <p:ph idx="1"/>
          </p:nvPr>
        </p:nvSpPr>
        <p:spPr>
          <a:xfrm>
            <a:off x="898585" y="1497820"/>
            <a:ext cx="7141234" cy="4471659"/>
          </a:xfrm>
        </p:spPr>
        <p:txBody>
          <a:bodyPr>
            <a:normAutofit lnSpcReduction="10000"/>
          </a:bodyPr>
          <a:lstStyle/>
          <a:p>
            <a:pPr marL="0" indent="0">
              <a:buNone/>
            </a:pPr>
            <a:r>
              <a:rPr lang="en-US" dirty="0" smtClean="0"/>
              <a:t>(2) State of Power (SOP) and the dynamics of irreversible processes</a:t>
            </a:r>
          </a:p>
          <a:p>
            <a:pPr lvl="1"/>
            <a:r>
              <a:rPr lang="en-US" dirty="0" smtClean="0"/>
              <a:t>If a sudden burst of current is needed, the voltage will drop suddenly, for example, during acceleration to pass another car.</a:t>
            </a:r>
          </a:p>
          <a:p>
            <a:pPr lvl="1"/>
            <a:r>
              <a:rPr lang="en-US" dirty="0" smtClean="0"/>
              <a:t>After the acceleration is over, the voltage will recover to it’s thermodynamic value at open circuit (</a:t>
            </a:r>
            <a:r>
              <a:rPr lang="en-US" dirty="0" err="1" smtClean="0"/>
              <a:t>OCV</a:t>
            </a:r>
            <a:r>
              <a:rPr lang="en-US" dirty="0" smtClean="0"/>
              <a:t>).</a:t>
            </a:r>
          </a:p>
          <a:p>
            <a:pPr lvl="1"/>
            <a:r>
              <a:rPr lang="en-US" dirty="0" smtClean="0"/>
              <a:t>Even if the </a:t>
            </a:r>
            <a:r>
              <a:rPr lang="en-US" dirty="0" err="1" smtClean="0"/>
              <a:t>SOC</a:t>
            </a:r>
            <a:r>
              <a:rPr lang="en-US" dirty="0" smtClean="0"/>
              <a:t> is nonzero, there is a limit to how much power (energy/time) can be gotten from the battery. This is called the State of Power.</a:t>
            </a:r>
          </a:p>
          <a:p>
            <a:pPr lvl="1"/>
            <a:r>
              <a:rPr lang="en-US" dirty="0" smtClean="0"/>
              <a:t>The on-board diagnostics need to know what the SOP of the battery is, even if the </a:t>
            </a:r>
            <a:r>
              <a:rPr lang="en-US" dirty="0" err="1" smtClean="0"/>
              <a:t>SOC</a:t>
            </a:r>
            <a:r>
              <a:rPr lang="en-US" dirty="0" smtClean="0"/>
              <a:t> is nonzero. </a:t>
            </a:r>
            <a:endParaRPr lang="en-US" dirty="0"/>
          </a:p>
        </p:txBody>
      </p:sp>
      <p:sp>
        <p:nvSpPr>
          <p:cNvPr id="4" name="Slide Number Placeholder 3"/>
          <p:cNvSpPr>
            <a:spLocks noGrp="1"/>
          </p:cNvSpPr>
          <p:nvPr>
            <p:ph type="sldNum" sz="quarter" idx="12"/>
          </p:nvPr>
        </p:nvSpPr>
        <p:spPr/>
        <p:txBody>
          <a:bodyPr/>
          <a:lstStyle/>
          <a:p>
            <a:fld id="{08BA5408-88DF-49FD-8912-8E1290F7666B}" type="slidenum">
              <a:rPr lang="en-US" smtClean="0"/>
              <a:t>20</a:t>
            </a:fld>
            <a:endParaRPr lang="en-US"/>
          </a:p>
        </p:txBody>
      </p:sp>
    </p:spTree>
    <p:extLst>
      <p:ext uri="{BB962C8B-B14F-4D97-AF65-F5344CB8AC3E}">
        <p14:creationId xmlns:p14="http://schemas.microsoft.com/office/powerpoint/2010/main" val="2245390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On-board diagnostics require a model that can compute </a:t>
            </a:r>
            <a:r>
              <a:rPr lang="en-US" dirty="0" err="1" smtClean="0"/>
              <a:t>SOC</a:t>
            </a:r>
            <a:r>
              <a:rPr lang="en-US" dirty="0" smtClean="0"/>
              <a:t> and SOP in real time as the car is driven.</a:t>
            </a:r>
            <a:endParaRPr lang="en-US" dirty="0"/>
          </a:p>
        </p:txBody>
      </p:sp>
      <p:sp>
        <p:nvSpPr>
          <p:cNvPr id="3" name="Content Placeholder 2"/>
          <p:cNvSpPr>
            <a:spLocks noGrp="1"/>
          </p:cNvSpPr>
          <p:nvPr>
            <p:ph idx="1"/>
          </p:nvPr>
        </p:nvSpPr>
        <p:spPr>
          <a:xfrm>
            <a:off x="838200" y="1825624"/>
            <a:ext cx="10515600" cy="4954737"/>
          </a:xfrm>
        </p:spPr>
        <p:txBody>
          <a:bodyPr>
            <a:normAutofit lnSpcReduction="10000"/>
          </a:bodyPr>
          <a:lstStyle/>
          <a:p>
            <a:r>
              <a:rPr lang="en-US" dirty="0"/>
              <a:t>The most detailed models of </a:t>
            </a:r>
            <a:r>
              <a:rPr lang="en-US" dirty="0" err="1"/>
              <a:t>SOC</a:t>
            </a:r>
            <a:r>
              <a:rPr lang="en-US" dirty="0"/>
              <a:t> and SOP couple these processes together in a complicated system of partial differential </a:t>
            </a:r>
            <a:r>
              <a:rPr lang="en-US" dirty="0" smtClean="0"/>
              <a:t>equations, but these models are too computationally intensive for use in on-board diagnostics.</a:t>
            </a:r>
          </a:p>
          <a:p>
            <a:r>
              <a:rPr lang="en-US" dirty="0" smtClean="0"/>
              <a:t>Simpler models can be based on circuit diagrams consisting of resistors and capacitors.</a:t>
            </a:r>
          </a:p>
          <a:p>
            <a:pPr lvl="1"/>
            <a:r>
              <a:rPr lang="en-US" dirty="0" smtClean="0"/>
              <a:t>These linear models are used to describe the SOP, and they are coupled to a nonlinear representation of the </a:t>
            </a:r>
            <a:r>
              <a:rPr lang="en-US" dirty="0" err="1" smtClean="0"/>
              <a:t>OCV</a:t>
            </a:r>
            <a:r>
              <a:rPr lang="en-US" dirty="0" smtClean="0"/>
              <a:t> to describe SOC.</a:t>
            </a:r>
          </a:p>
          <a:p>
            <a:pPr lvl="1"/>
            <a:r>
              <a:rPr lang="en-US" dirty="0" smtClean="0"/>
              <a:t>What are the limits of a linear model of SOP?</a:t>
            </a:r>
          </a:p>
          <a:p>
            <a:pPr lvl="1"/>
            <a:r>
              <a:rPr lang="en-US" dirty="0" smtClean="0"/>
              <a:t>What kind of circuits does one need to describe SOP?</a:t>
            </a:r>
          </a:p>
          <a:p>
            <a:pPr lvl="1"/>
            <a:r>
              <a:rPr lang="en-US" dirty="0" smtClean="0"/>
              <a:t>One assumes either that a time-dependent voltage </a:t>
            </a:r>
            <a:r>
              <a:rPr lang="en-US" i="1" dirty="0" smtClean="0"/>
              <a:t>V(t) </a:t>
            </a:r>
            <a:r>
              <a:rPr lang="en-US" dirty="0" smtClean="0"/>
              <a:t>is given across the circuit, so that one must calculate the current </a:t>
            </a:r>
            <a:r>
              <a:rPr lang="en-US" i="1" dirty="0" smtClean="0"/>
              <a:t>I(t), </a:t>
            </a:r>
            <a:r>
              <a:rPr lang="en-US" dirty="0" smtClean="0"/>
              <a:t>or conversely one must calculate the voltage given the current.</a:t>
            </a:r>
            <a:endParaRPr lang="en-US" i="1" dirty="0" smtClean="0"/>
          </a:p>
        </p:txBody>
      </p:sp>
      <p:sp>
        <p:nvSpPr>
          <p:cNvPr id="4" name="Slide Number Placeholder 3"/>
          <p:cNvSpPr>
            <a:spLocks noGrp="1"/>
          </p:cNvSpPr>
          <p:nvPr>
            <p:ph type="sldNum" sz="quarter" idx="12"/>
          </p:nvPr>
        </p:nvSpPr>
        <p:spPr/>
        <p:txBody>
          <a:bodyPr/>
          <a:lstStyle/>
          <a:p>
            <a:fld id="{08BA5408-88DF-49FD-8912-8E1290F7666B}" type="slidenum">
              <a:rPr lang="en-US" smtClean="0"/>
              <a:t>21</a:t>
            </a:fld>
            <a:endParaRPr lang="en-US"/>
          </a:p>
        </p:txBody>
      </p:sp>
    </p:spTree>
    <p:extLst>
      <p:ext uri="{BB962C8B-B14F-4D97-AF65-F5344CB8AC3E}">
        <p14:creationId xmlns:p14="http://schemas.microsoft.com/office/powerpoint/2010/main" val="1322175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BD0D143-8E97-0D42-B378-8B0D45EF990D}" type="slidenum">
              <a:rPr lang="en-US" smtClean="0"/>
              <a:pPr/>
              <a:t>22</a:t>
            </a:fld>
            <a:endParaRPr lang="en-US" dirty="0"/>
          </a:p>
        </p:txBody>
      </p:sp>
      <p:sp>
        <p:nvSpPr>
          <p:cNvPr id="3" name="Title 2"/>
          <p:cNvSpPr>
            <a:spLocks noGrp="1"/>
          </p:cNvSpPr>
          <p:nvPr>
            <p:ph type="title"/>
          </p:nvPr>
        </p:nvSpPr>
        <p:spPr>
          <a:xfrm>
            <a:off x="838200" y="365126"/>
            <a:ext cx="10515600" cy="851200"/>
          </a:xfrm>
        </p:spPr>
        <p:txBody>
          <a:bodyPr>
            <a:normAutofit/>
          </a:bodyPr>
          <a:lstStyle/>
          <a:p>
            <a:r>
              <a:rPr lang="en-US" sz="3200" dirty="0"/>
              <a:t>Canonical </a:t>
            </a:r>
            <a:r>
              <a:rPr lang="en-US" sz="3200" dirty="0" smtClean="0"/>
              <a:t>R-C circuit Theorem by Charles </a:t>
            </a:r>
            <a:r>
              <a:rPr lang="en-US" sz="3200" dirty="0" err="1" smtClean="0"/>
              <a:t>Wampler</a:t>
            </a:r>
            <a:endParaRPr lang="en-US" sz="3200" dirty="0"/>
          </a:p>
        </p:txBody>
      </p:sp>
      <p:sp>
        <p:nvSpPr>
          <p:cNvPr id="4" name="Content Placeholder 3"/>
          <p:cNvSpPr>
            <a:spLocks noGrp="1"/>
          </p:cNvSpPr>
          <p:nvPr>
            <p:ph sz="quarter" idx="15"/>
          </p:nvPr>
        </p:nvSpPr>
        <p:spPr>
          <a:xfrm>
            <a:off x="446035" y="1123951"/>
            <a:ext cx="11298767" cy="2771543"/>
          </a:xfrm>
        </p:spPr>
        <p:txBody>
          <a:bodyPr>
            <a:normAutofit/>
          </a:bodyPr>
          <a:lstStyle/>
          <a:p>
            <a:pPr lvl="1"/>
            <a:r>
              <a:rPr lang="en-US" dirty="0" smtClean="0"/>
              <a:t>Suppose we have a two-terminal circuit containing a finite number of resistors and capacitors.</a:t>
            </a:r>
          </a:p>
          <a:p>
            <a:pPr lvl="2"/>
            <a:r>
              <a:rPr lang="en-US" sz="1867" dirty="0"/>
              <a:t>Batteries are two-terminal devices.</a:t>
            </a:r>
          </a:p>
          <a:p>
            <a:pPr lvl="2"/>
            <a:r>
              <a:rPr lang="en-US" sz="1867" dirty="0"/>
              <a:t>They typically have no discernable inductance in the frequency range of interest for battery control (i.e., below ~10Hz).</a:t>
            </a:r>
          </a:p>
          <a:p>
            <a:pPr lvl="1"/>
            <a:r>
              <a:rPr lang="en-US" b="1" dirty="0" smtClean="0"/>
              <a:t>Theorem:</a:t>
            </a:r>
          </a:p>
          <a:p>
            <a:pPr lvl="2"/>
            <a:r>
              <a:rPr lang="en-US" sz="1867" dirty="0"/>
              <a:t>There exist equivalent R+N(R||C) and R||N(R+C) circuits with the same I/O behavior, </a:t>
            </a:r>
          </a:p>
          <a:p>
            <a:pPr marL="914400" lvl="2" indent="0">
              <a:buNone/>
            </a:pPr>
            <a:r>
              <a:rPr lang="en-US" sz="1867" dirty="0" smtClean="0"/>
              <a:t>     where </a:t>
            </a:r>
            <a:r>
              <a:rPr lang="en-US" sz="1867" dirty="0"/>
              <a:t>N is no greater than the number of capacitors in the original circuit.</a:t>
            </a:r>
          </a:p>
          <a:p>
            <a:pPr lvl="1"/>
            <a:endParaRPr lang="en-US" b="1" dirty="0" smtClean="0"/>
          </a:p>
          <a:p>
            <a:pPr lvl="2"/>
            <a:endParaRPr lang="en-US" dirty="0"/>
          </a:p>
        </p:txBody>
      </p:sp>
      <p:grpSp>
        <p:nvGrpSpPr>
          <p:cNvPr id="5" name="Group 4"/>
          <p:cNvGrpSpPr/>
          <p:nvPr/>
        </p:nvGrpSpPr>
        <p:grpSpPr>
          <a:xfrm>
            <a:off x="9647126" y="3967304"/>
            <a:ext cx="2185351" cy="1961966"/>
            <a:chOff x="9774124" y="3797971"/>
            <a:chExt cx="2185351" cy="1961967"/>
          </a:xfrm>
        </p:grpSpPr>
        <p:sp>
          <p:nvSpPr>
            <p:cNvPr id="6" name="Rectangle 5"/>
            <p:cNvSpPr/>
            <p:nvPr/>
          </p:nvSpPr>
          <p:spPr>
            <a:xfrm>
              <a:off x="9957222" y="3797971"/>
              <a:ext cx="2002253" cy="19619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7" name="Freeform 6"/>
            <p:cNvSpPr>
              <a:spLocks noChangeAspect="1"/>
            </p:cNvSpPr>
            <p:nvPr/>
          </p:nvSpPr>
          <p:spPr bwMode="auto">
            <a:xfrm>
              <a:off x="10542619" y="3920336"/>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solidFill>
              <a:schemeClr val="bg2"/>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nvGrpSpPr>
            <p:cNvPr id="8" name="Group 7"/>
            <p:cNvGrpSpPr>
              <a:grpSpLocks/>
            </p:cNvGrpSpPr>
            <p:nvPr/>
          </p:nvGrpSpPr>
          <p:grpSpPr bwMode="auto">
            <a:xfrm>
              <a:off x="10516612" y="4529937"/>
              <a:ext cx="190215" cy="762000"/>
              <a:chOff x="3216" y="1728"/>
              <a:chExt cx="192" cy="480"/>
            </a:xfrm>
            <a:solidFill>
              <a:schemeClr val="bg2"/>
            </a:solidFill>
          </p:grpSpPr>
          <p:sp>
            <p:nvSpPr>
              <p:cNvPr id="30" name="Line 8"/>
              <p:cNvSpPr>
                <a:spLocks noChangeAspect="1" noChangeShapeType="1"/>
              </p:cNvSpPr>
              <p:nvPr/>
            </p:nvSpPr>
            <p:spPr bwMode="auto">
              <a:xfrm>
                <a:off x="3312" y="1728"/>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31" name="Line 9"/>
              <p:cNvSpPr>
                <a:spLocks noChangeAspect="1" noChangeShapeType="1"/>
              </p:cNvSpPr>
              <p:nvPr/>
            </p:nvSpPr>
            <p:spPr bwMode="auto">
              <a:xfrm>
                <a:off x="3312" y="1992"/>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32" name="Line 10"/>
              <p:cNvSpPr>
                <a:spLocks noChangeAspect="1" noChangeShapeType="1"/>
              </p:cNvSpPr>
              <p:nvPr/>
            </p:nvSpPr>
            <p:spPr bwMode="auto">
              <a:xfrm>
                <a:off x="3216" y="1944"/>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33" name="Line 11"/>
              <p:cNvSpPr>
                <a:spLocks noChangeAspect="1" noChangeShapeType="1"/>
              </p:cNvSpPr>
              <p:nvPr/>
            </p:nvSpPr>
            <p:spPr bwMode="auto">
              <a:xfrm>
                <a:off x="3216" y="1992"/>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grpSp>
          <p:nvGrpSpPr>
            <p:cNvPr id="9" name="Group 8"/>
            <p:cNvGrpSpPr>
              <a:grpSpLocks/>
            </p:cNvGrpSpPr>
            <p:nvPr/>
          </p:nvGrpSpPr>
          <p:grpSpPr bwMode="auto">
            <a:xfrm>
              <a:off x="10900803" y="4529937"/>
              <a:ext cx="190215" cy="762000"/>
              <a:chOff x="3216" y="1728"/>
              <a:chExt cx="192" cy="480"/>
            </a:xfrm>
            <a:solidFill>
              <a:schemeClr val="bg2"/>
            </a:solidFill>
          </p:grpSpPr>
          <p:sp>
            <p:nvSpPr>
              <p:cNvPr id="26" name="Line 8"/>
              <p:cNvSpPr>
                <a:spLocks noChangeAspect="1" noChangeShapeType="1"/>
              </p:cNvSpPr>
              <p:nvPr/>
            </p:nvSpPr>
            <p:spPr bwMode="auto">
              <a:xfrm>
                <a:off x="3312" y="1728"/>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27" name="Line 9"/>
              <p:cNvSpPr>
                <a:spLocks noChangeAspect="1" noChangeShapeType="1"/>
              </p:cNvSpPr>
              <p:nvPr/>
            </p:nvSpPr>
            <p:spPr bwMode="auto">
              <a:xfrm>
                <a:off x="3312" y="1992"/>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28" name="Line 10"/>
              <p:cNvSpPr>
                <a:spLocks noChangeAspect="1" noChangeShapeType="1"/>
              </p:cNvSpPr>
              <p:nvPr/>
            </p:nvSpPr>
            <p:spPr bwMode="auto">
              <a:xfrm>
                <a:off x="3216" y="1944"/>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29" name="Line 11"/>
              <p:cNvSpPr>
                <a:spLocks noChangeAspect="1" noChangeShapeType="1"/>
              </p:cNvSpPr>
              <p:nvPr/>
            </p:nvSpPr>
            <p:spPr bwMode="auto">
              <a:xfrm>
                <a:off x="3216" y="1992"/>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grpSp>
          <p:nvGrpSpPr>
            <p:cNvPr id="10" name="Group 9"/>
            <p:cNvGrpSpPr>
              <a:grpSpLocks/>
            </p:cNvGrpSpPr>
            <p:nvPr/>
          </p:nvGrpSpPr>
          <p:grpSpPr bwMode="auto">
            <a:xfrm>
              <a:off x="11571689" y="4529937"/>
              <a:ext cx="190215" cy="762000"/>
              <a:chOff x="3216" y="1728"/>
              <a:chExt cx="192" cy="480"/>
            </a:xfrm>
            <a:solidFill>
              <a:schemeClr val="bg2"/>
            </a:solidFill>
          </p:grpSpPr>
          <p:sp>
            <p:nvSpPr>
              <p:cNvPr id="22" name="Line 8"/>
              <p:cNvSpPr>
                <a:spLocks noChangeAspect="1" noChangeShapeType="1"/>
              </p:cNvSpPr>
              <p:nvPr/>
            </p:nvSpPr>
            <p:spPr bwMode="auto">
              <a:xfrm>
                <a:off x="3312" y="1728"/>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23" name="Line 9"/>
              <p:cNvSpPr>
                <a:spLocks noChangeAspect="1" noChangeShapeType="1"/>
              </p:cNvSpPr>
              <p:nvPr/>
            </p:nvSpPr>
            <p:spPr bwMode="auto">
              <a:xfrm>
                <a:off x="3312" y="1992"/>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24" name="Line 10"/>
              <p:cNvSpPr>
                <a:spLocks noChangeAspect="1" noChangeShapeType="1"/>
              </p:cNvSpPr>
              <p:nvPr/>
            </p:nvSpPr>
            <p:spPr bwMode="auto">
              <a:xfrm>
                <a:off x="3216" y="1944"/>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25" name="Line 11"/>
              <p:cNvSpPr>
                <a:spLocks noChangeAspect="1" noChangeShapeType="1"/>
              </p:cNvSpPr>
              <p:nvPr/>
            </p:nvSpPr>
            <p:spPr bwMode="auto">
              <a:xfrm>
                <a:off x="3216" y="1992"/>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sp>
          <p:nvSpPr>
            <p:cNvPr id="11" name="Freeform 10"/>
            <p:cNvSpPr>
              <a:spLocks noChangeAspect="1"/>
            </p:cNvSpPr>
            <p:nvPr/>
          </p:nvSpPr>
          <p:spPr bwMode="auto">
            <a:xfrm>
              <a:off x="10916119" y="3917894"/>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solidFill>
              <a:schemeClr val="bg2"/>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2" name="Freeform 11"/>
            <p:cNvSpPr>
              <a:spLocks noChangeAspect="1"/>
            </p:cNvSpPr>
            <p:nvPr/>
          </p:nvSpPr>
          <p:spPr bwMode="auto">
            <a:xfrm>
              <a:off x="11591204" y="3917894"/>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solidFill>
              <a:schemeClr val="bg2"/>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3" name="Freeform 12"/>
            <p:cNvSpPr>
              <a:spLocks noChangeAspect="1"/>
            </p:cNvSpPr>
            <p:nvPr/>
          </p:nvSpPr>
          <p:spPr bwMode="auto">
            <a:xfrm>
              <a:off x="10121806" y="4164410"/>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solidFill>
              <a:schemeClr val="bg2"/>
            </a:solidFill>
            <a:ln w="19050" cmpd="sng">
              <a:solidFill>
                <a:schemeClr val="tx1"/>
              </a:solidFill>
              <a:round/>
              <a:headEnd/>
              <a:tailEnd/>
            </a:ln>
            <a:effectLs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cxnSp>
          <p:nvCxnSpPr>
            <p:cNvPr id="14" name="Straight Connector 13"/>
            <p:cNvCxnSpPr>
              <a:endCxn id="12" idx="0"/>
            </p:cNvCxnSpPr>
            <p:nvPr/>
          </p:nvCxnSpPr>
          <p:spPr>
            <a:xfrm>
              <a:off x="9828834" y="3917894"/>
              <a:ext cx="1838570" cy="0"/>
            </a:xfrm>
            <a:prstGeom prst="line">
              <a:avLst/>
            </a:prstGeom>
            <a:solidFill>
              <a:schemeClr val="bg2"/>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837279" y="5299262"/>
              <a:ext cx="1838570" cy="0"/>
            </a:xfrm>
            <a:prstGeom prst="line">
              <a:avLst/>
            </a:prstGeom>
            <a:solidFill>
              <a:schemeClr val="bg2"/>
            </a:solidFill>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11091018" y="4428336"/>
                  <a:ext cx="500185" cy="369332"/>
                </a:xfrm>
                <a:prstGeom prst="rect">
                  <a:avLst/>
                </a:prstGeom>
                <a:solidFill>
                  <a:schemeClr val="bg2"/>
                </a:solidFill>
                <a:ln w="19050">
                  <a:noFill/>
                </a:ln>
              </p:spPr>
              <p:txBody>
                <a:bodyPr wrap="square" rtlCol="0">
                  <a:spAutoFit/>
                </a:bodyPr>
                <a:lstStyle/>
                <a:p>
                  <a:pPr defTabSz="60958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1800" b="0" i="1">
                            <a:solidFill>
                              <a:srgbClr val="585D60"/>
                            </a:solidFill>
                            <a:latin typeface="Cambria Math" panose="02040503050406030204" pitchFamily="18" charset="0"/>
                            <a:ea typeface="Cambria Math" panose="02040503050406030204" pitchFamily="18" charset="0"/>
                          </a:rPr>
                          <m:t>⋯</m:t>
                        </m:r>
                      </m:oMath>
                    </m:oMathPara>
                  </a14:m>
                  <a:endParaRPr lang="en-US" sz="1800" b="0" dirty="0">
                    <a:solidFill>
                      <a:srgbClr val="585D60"/>
                    </a:solidFill>
                    <a:latin typeface="Aria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1091018" y="4428337"/>
                  <a:ext cx="500186" cy="369332"/>
                </a:xfrm>
                <a:prstGeom prst="rect">
                  <a:avLst/>
                </a:prstGeom>
                <a:blipFill rotWithShape="0">
                  <a:blip r:embed="rId3"/>
                  <a:stretch>
                    <a:fillRect/>
                  </a:stretch>
                </a:blipFill>
                <a:ln w="19050">
                  <a:noFill/>
                </a:ln>
              </p:spPr>
              <p:txBody>
                <a:bodyPr/>
                <a:lstStyle/>
                <a:p>
                  <a:r>
                    <a:rPr lang="en-US">
                      <a:noFill/>
                    </a:rPr>
                    <a:t> </a:t>
                  </a:r>
                </a:p>
              </p:txBody>
            </p:sp>
          </mc:Fallback>
        </mc:AlternateContent>
        <p:cxnSp>
          <p:nvCxnSpPr>
            <p:cNvPr id="17" name="Straight Connector 16"/>
            <p:cNvCxnSpPr>
              <a:endCxn id="13" idx="1"/>
            </p:cNvCxnSpPr>
            <p:nvPr/>
          </p:nvCxnSpPr>
          <p:spPr>
            <a:xfrm>
              <a:off x="10198006" y="3928486"/>
              <a:ext cx="0" cy="388324"/>
            </a:xfrm>
            <a:prstGeom prst="line">
              <a:avLst/>
            </a:prstGeom>
            <a:solidFill>
              <a:schemeClr val="bg2"/>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8"/>
            </p:cNvCxnSpPr>
            <p:nvPr/>
          </p:nvCxnSpPr>
          <p:spPr>
            <a:xfrm>
              <a:off x="10198006" y="4774010"/>
              <a:ext cx="0" cy="540727"/>
            </a:xfrm>
            <a:prstGeom prst="line">
              <a:avLst/>
            </a:prstGeom>
            <a:solidFill>
              <a:schemeClr val="bg2"/>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9774124" y="3884191"/>
              <a:ext cx="62523" cy="6447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20" name="Oval 19"/>
            <p:cNvSpPr/>
            <p:nvPr/>
          </p:nvSpPr>
          <p:spPr>
            <a:xfrm>
              <a:off x="9774126" y="5266537"/>
              <a:ext cx="62523" cy="6447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21" name="TextBox 20"/>
            <p:cNvSpPr txBox="1"/>
            <p:nvPr/>
          </p:nvSpPr>
          <p:spPr>
            <a:xfrm>
              <a:off x="10172365" y="5338333"/>
              <a:ext cx="1639906" cy="369332"/>
            </a:xfrm>
            <a:prstGeom prst="rect">
              <a:avLst/>
            </a:prstGeom>
            <a:noFill/>
          </p:spPr>
          <p:txBody>
            <a:bodyPr wrap="square" rtlCol="0">
              <a:spAutoFit/>
            </a:bodyPr>
            <a:lstStyle/>
            <a:p>
              <a:pPr algn="ctr" defTabSz="609585" fontAlgn="auto">
                <a:spcBef>
                  <a:spcPts val="0"/>
                </a:spcBef>
                <a:spcAft>
                  <a:spcPts val="0"/>
                </a:spcAft>
              </a:pPr>
              <a:r>
                <a:rPr lang="en-US" sz="1800" b="0" dirty="0">
                  <a:solidFill>
                    <a:srgbClr val="585D60"/>
                  </a:solidFill>
                  <a:latin typeface="Arial"/>
                </a:rPr>
                <a:t>R||N(R+C)</a:t>
              </a:r>
            </a:p>
          </p:txBody>
        </p:sp>
      </p:grpSp>
      <p:grpSp>
        <p:nvGrpSpPr>
          <p:cNvPr id="34" name="Group 33"/>
          <p:cNvGrpSpPr/>
          <p:nvPr/>
        </p:nvGrpSpPr>
        <p:grpSpPr>
          <a:xfrm>
            <a:off x="472952" y="4043220"/>
            <a:ext cx="2794032" cy="1763536"/>
            <a:chOff x="599952" y="3746887"/>
            <a:chExt cx="2794032" cy="1763536"/>
          </a:xfrm>
        </p:grpSpPr>
        <p:sp>
          <p:nvSpPr>
            <p:cNvPr id="35" name="Rectangle 34"/>
            <p:cNvSpPr/>
            <p:nvPr/>
          </p:nvSpPr>
          <p:spPr>
            <a:xfrm>
              <a:off x="733168" y="3746887"/>
              <a:ext cx="2519135" cy="17635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grpSp>
          <p:nvGrpSpPr>
            <p:cNvPr id="36" name="Group 35"/>
            <p:cNvGrpSpPr/>
            <p:nvPr/>
          </p:nvGrpSpPr>
          <p:grpSpPr>
            <a:xfrm>
              <a:off x="599952" y="3837674"/>
              <a:ext cx="2794032" cy="1611919"/>
              <a:chOff x="1025146" y="3830420"/>
              <a:chExt cx="2794032" cy="1611919"/>
            </a:xfrm>
          </p:grpSpPr>
          <p:sp>
            <p:nvSpPr>
              <p:cNvPr id="37" name="Freeform 36"/>
              <p:cNvSpPr>
                <a:spLocks noChangeAspect="1"/>
              </p:cNvSpPr>
              <p:nvPr/>
            </p:nvSpPr>
            <p:spPr bwMode="auto">
              <a:xfrm>
                <a:off x="2809428" y="4613508"/>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38" name="Freeform 37"/>
              <p:cNvSpPr>
                <a:spLocks noChangeAspect="1"/>
              </p:cNvSpPr>
              <p:nvPr/>
            </p:nvSpPr>
            <p:spPr bwMode="auto">
              <a:xfrm>
                <a:off x="2812197" y="3935491"/>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39" name="Freeform 38"/>
              <p:cNvSpPr>
                <a:spLocks noChangeAspect="1"/>
              </p:cNvSpPr>
              <p:nvPr/>
            </p:nvSpPr>
            <p:spPr bwMode="auto">
              <a:xfrm rot="16200000">
                <a:off x="1719837" y="4321885"/>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40" name="Freeform 39"/>
              <p:cNvSpPr>
                <a:spLocks noChangeAspect="1"/>
              </p:cNvSpPr>
              <p:nvPr/>
            </p:nvSpPr>
            <p:spPr bwMode="auto">
              <a:xfrm rot="16200000">
                <a:off x="2433363" y="4985139"/>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41" name="Freeform 40"/>
              <p:cNvSpPr>
                <a:spLocks noChangeAspect="1"/>
              </p:cNvSpPr>
              <p:nvPr/>
            </p:nvSpPr>
            <p:spPr bwMode="auto">
              <a:xfrm rot="16200000">
                <a:off x="1724564" y="3542434"/>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42" name="Freeform 41"/>
              <p:cNvSpPr>
                <a:spLocks noChangeAspect="1"/>
              </p:cNvSpPr>
              <p:nvPr/>
            </p:nvSpPr>
            <p:spPr bwMode="auto">
              <a:xfrm rot="16200000">
                <a:off x="2432985" y="4323980"/>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nvGrpSpPr>
              <p:cNvPr id="43" name="Group 42"/>
              <p:cNvGrpSpPr>
                <a:grpSpLocks/>
              </p:cNvGrpSpPr>
              <p:nvPr/>
            </p:nvGrpSpPr>
            <p:grpSpPr bwMode="auto">
              <a:xfrm>
                <a:off x="2049695" y="4604139"/>
                <a:ext cx="190215" cy="762000"/>
                <a:chOff x="3216" y="1728"/>
                <a:chExt cx="192" cy="480"/>
              </a:xfrm>
            </p:grpSpPr>
            <p:sp>
              <p:nvSpPr>
                <p:cNvPr id="69" name="Line 8"/>
                <p:cNvSpPr>
                  <a:spLocks noChangeAspect="1" noChangeShapeType="1"/>
                </p:cNvSpPr>
                <p:nvPr/>
              </p:nvSpPr>
              <p:spPr bwMode="auto">
                <a:xfrm>
                  <a:off x="3312" y="1728"/>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70" name="Line 9"/>
                <p:cNvSpPr>
                  <a:spLocks noChangeAspect="1" noChangeShapeType="1"/>
                </p:cNvSpPr>
                <p:nvPr/>
              </p:nvSpPr>
              <p:spPr bwMode="auto">
                <a:xfrm>
                  <a:off x="3312" y="1992"/>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71" name="Line 10"/>
                <p:cNvSpPr>
                  <a:spLocks noChangeAspect="1" noChangeShapeType="1"/>
                </p:cNvSpPr>
                <p:nvPr/>
              </p:nvSpPr>
              <p:spPr bwMode="auto">
                <a:xfrm>
                  <a:off x="3216" y="19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72" name="Line 11"/>
                <p:cNvSpPr>
                  <a:spLocks noChangeAspect="1" noChangeShapeType="1"/>
                </p:cNvSpPr>
                <p:nvPr/>
              </p:nvSpPr>
              <p:spPr bwMode="auto">
                <a:xfrm>
                  <a:off x="3216" y="199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grpSp>
            <p:nvGrpSpPr>
              <p:cNvPr id="44" name="Group 43"/>
              <p:cNvGrpSpPr>
                <a:grpSpLocks/>
              </p:cNvGrpSpPr>
              <p:nvPr/>
            </p:nvGrpSpPr>
            <p:grpSpPr bwMode="auto">
              <a:xfrm>
                <a:off x="1324264" y="3923434"/>
                <a:ext cx="190215" cy="762000"/>
                <a:chOff x="3216" y="1728"/>
                <a:chExt cx="192" cy="480"/>
              </a:xfrm>
            </p:grpSpPr>
            <p:sp>
              <p:nvSpPr>
                <p:cNvPr id="65" name="Line 8"/>
                <p:cNvSpPr>
                  <a:spLocks noChangeAspect="1" noChangeShapeType="1"/>
                </p:cNvSpPr>
                <p:nvPr/>
              </p:nvSpPr>
              <p:spPr bwMode="auto">
                <a:xfrm>
                  <a:off x="3312" y="1728"/>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66" name="Line 9"/>
                <p:cNvSpPr>
                  <a:spLocks noChangeAspect="1" noChangeShapeType="1"/>
                </p:cNvSpPr>
                <p:nvPr/>
              </p:nvSpPr>
              <p:spPr bwMode="auto">
                <a:xfrm>
                  <a:off x="3312" y="1992"/>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67" name="Line 10"/>
                <p:cNvSpPr>
                  <a:spLocks noChangeAspect="1" noChangeShapeType="1"/>
                </p:cNvSpPr>
                <p:nvPr/>
              </p:nvSpPr>
              <p:spPr bwMode="auto">
                <a:xfrm>
                  <a:off x="3216" y="19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68" name="Line 11"/>
                <p:cNvSpPr>
                  <a:spLocks noChangeAspect="1" noChangeShapeType="1"/>
                </p:cNvSpPr>
                <p:nvPr/>
              </p:nvSpPr>
              <p:spPr bwMode="auto">
                <a:xfrm>
                  <a:off x="3216" y="199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grpSp>
            <p:nvGrpSpPr>
              <p:cNvPr id="45" name="Group 44"/>
              <p:cNvGrpSpPr>
                <a:grpSpLocks/>
              </p:cNvGrpSpPr>
              <p:nvPr/>
            </p:nvGrpSpPr>
            <p:grpSpPr bwMode="auto">
              <a:xfrm>
                <a:off x="2048857" y="3936134"/>
                <a:ext cx="190215" cy="762000"/>
                <a:chOff x="3216" y="1728"/>
                <a:chExt cx="192" cy="480"/>
              </a:xfrm>
            </p:grpSpPr>
            <p:sp>
              <p:nvSpPr>
                <p:cNvPr id="61" name="Line 8"/>
                <p:cNvSpPr>
                  <a:spLocks noChangeAspect="1" noChangeShapeType="1"/>
                </p:cNvSpPr>
                <p:nvPr/>
              </p:nvSpPr>
              <p:spPr bwMode="auto">
                <a:xfrm>
                  <a:off x="3312" y="1728"/>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62" name="Line 9"/>
                <p:cNvSpPr>
                  <a:spLocks noChangeAspect="1" noChangeShapeType="1"/>
                </p:cNvSpPr>
                <p:nvPr/>
              </p:nvSpPr>
              <p:spPr bwMode="auto">
                <a:xfrm>
                  <a:off x="3312" y="1992"/>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63" name="Line 10"/>
                <p:cNvSpPr>
                  <a:spLocks noChangeAspect="1" noChangeShapeType="1"/>
                </p:cNvSpPr>
                <p:nvPr/>
              </p:nvSpPr>
              <p:spPr bwMode="auto">
                <a:xfrm>
                  <a:off x="3216" y="19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64" name="Line 11"/>
                <p:cNvSpPr>
                  <a:spLocks noChangeAspect="1" noChangeShapeType="1"/>
                </p:cNvSpPr>
                <p:nvPr/>
              </p:nvSpPr>
              <p:spPr bwMode="auto">
                <a:xfrm>
                  <a:off x="3216" y="199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grpSp>
            <p:nvGrpSpPr>
              <p:cNvPr id="46" name="Group 45"/>
              <p:cNvGrpSpPr>
                <a:grpSpLocks/>
              </p:cNvGrpSpPr>
              <p:nvPr/>
            </p:nvGrpSpPr>
            <p:grpSpPr bwMode="auto">
              <a:xfrm rot="5400000">
                <a:off x="2415096" y="3544528"/>
                <a:ext cx="190215" cy="762000"/>
                <a:chOff x="3216" y="1728"/>
                <a:chExt cx="192" cy="480"/>
              </a:xfrm>
            </p:grpSpPr>
            <p:sp>
              <p:nvSpPr>
                <p:cNvPr id="57" name="Line 8"/>
                <p:cNvSpPr>
                  <a:spLocks noChangeAspect="1" noChangeShapeType="1"/>
                </p:cNvSpPr>
                <p:nvPr/>
              </p:nvSpPr>
              <p:spPr bwMode="auto">
                <a:xfrm>
                  <a:off x="3312" y="1728"/>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58" name="Line 9"/>
                <p:cNvSpPr>
                  <a:spLocks noChangeAspect="1" noChangeShapeType="1"/>
                </p:cNvSpPr>
                <p:nvPr/>
              </p:nvSpPr>
              <p:spPr bwMode="auto">
                <a:xfrm>
                  <a:off x="3312" y="1992"/>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59" name="Line 10"/>
                <p:cNvSpPr>
                  <a:spLocks noChangeAspect="1" noChangeShapeType="1"/>
                </p:cNvSpPr>
                <p:nvPr/>
              </p:nvSpPr>
              <p:spPr bwMode="auto">
                <a:xfrm>
                  <a:off x="3216" y="19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60" name="Line 11"/>
                <p:cNvSpPr>
                  <a:spLocks noChangeAspect="1" noChangeShapeType="1"/>
                </p:cNvSpPr>
                <p:nvPr/>
              </p:nvSpPr>
              <p:spPr bwMode="auto">
                <a:xfrm>
                  <a:off x="3216" y="199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grpSp>
            <p:nvGrpSpPr>
              <p:cNvPr id="47" name="Group 46"/>
              <p:cNvGrpSpPr>
                <a:grpSpLocks/>
              </p:cNvGrpSpPr>
              <p:nvPr/>
            </p:nvGrpSpPr>
            <p:grpSpPr bwMode="auto">
              <a:xfrm rot="5400000">
                <a:off x="3068095" y="4323980"/>
                <a:ext cx="190215" cy="762000"/>
                <a:chOff x="3216" y="1728"/>
                <a:chExt cx="192" cy="480"/>
              </a:xfrm>
            </p:grpSpPr>
            <p:sp>
              <p:nvSpPr>
                <p:cNvPr id="53" name="Line 8"/>
                <p:cNvSpPr>
                  <a:spLocks noChangeAspect="1" noChangeShapeType="1"/>
                </p:cNvSpPr>
                <p:nvPr/>
              </p:nvSpPr>
              <p:spPr bwMode="auto">
                <a:xfrm>
                  <a:off x="3312" y="1728"/>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54" name="Line 9"/>
                <p:cNvSpPr>
                  <a:spLocks noChangeAspect="1" noChangeShapeType="1"/>
                </p:cNvSpPr>
                <p:nvPr/>
              </p:nvSpPr>
              <p:spPr bwMode="auto">
                <a:xfrm>
                  <a:off x="3312" y="1992"/>
                  <a:ext cx="0" cy="2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55" name="Line 10"/>
                <p:cNvSpPr>
                  <a:spLocks noChangeAspect="1" noChangeShapeType="1"/>
                </p:cNvSpPr>
                <p:nvPr/>
              </p:nvSpPr>
              <p:spPr bwMode="auto">
                <a:xfrm>
                  <a:off x="3216" y="19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56" name="Line 11"/>
                <p:cNvSpPr>
                  <a:spLocks noChangeAspect="1" noChangeShapeType="1"/>
                </p:cNvSpPr>
                <p:nvPr/>
              </p:nvSpPr>
              <p:spPr bwMode="auto">
                <a:xfrm>
                  <a:off x="3216" y="199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cxnSp>
            <p:nvCxnSpPr>
              <p:cNvPr id="48" name="Straight Connector 47"/>
              <p:cNvCxnSpPr>
                <a:endCxn id="41" idx="0"/>
              </p:cNvCxnSpPr>
              <p:nvPr/>
            </p:nvCxnSpPr>
            <p:spPr>
              <a:xfrm>
                <a:off x="1025146" y="3915566"/>
                <a:ext cx="394618" cy="7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0" idx="9"/>
              </p:cNvCxnSpPr>
              <p:nvPr/>
            </p:nvCxnSpPr>
            <p:spPr>
              <a:xfrm flipV="1">
                <a:off x="2890563" y="5366138"/>
                <a:ext cx="9003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3" idx="0"/>
              </p:cNvCxnSpPr>
              <p:nvPr/>
            </p:nvCxnSpPr>
            <p:spPr>
              <a:xfrm>
                <a:off x="3544203" y="4704980"/>
                <a:ext cx="0" cy="670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029537" y="3887426"/>
                <a:ext cx="62523" cy="6447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52" name="Oval 51"/>
              <p:cNvSpPr/>
              <p:nvPr/>
            </p:nvSpPr>
            <p:spPr>
              <a:xfrm>
                <a:off x="3756655" y="5339660"/>
                <a:ext cx="62523" cy="6447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grpSp>
      </p:grpSp>
      <p:sp>
        <p:nvSpPr>
          <p:cNvPr id="73" name="Left-Right Arrow 72"/>
          <p:cNvSpPr/>
          <p:nvPr/>
        </p:nvSpPr>
        <p:spPr>
          <a:xfrm>
            <a:off x="3409753" y="4747480"/>
            <a:ext cx="535295" cy="2107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74" name="Left-Right Arrow 73"/>
          <p:cNvSpPr/>
          <p:nvPr/>
        </p:nvSpPr>
        <p:spPr>
          <a:xfrm>
            <a:off x="8913534" y="4673954"/>
            <a:ext cx="535295" cy="2107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grpSp>
        <p:nvGrpSpPr>
          <p:cNvPr id="75" name="Group 74"/>
          <p:cNvGrpSpPr/>
          <p:nvPr/>
        </p:nvGrpSpPr>
        <p:grpSpPr>
          <a:xfrm>
            <a:off x="4245939" y="4206769"/>
            <a:ext cx="4308989" cy="1436478"/>
            <a:chOff x="4245938" y="4037435"/>
            <a:chExt cx="4308989" cy="1436479"/>
          </a:xfrm>
        </p:grpSpPr>
        <p:sp>
          <p:nvSpPr>
            <p:cNvPr id="76" name="Rectangle 75"/>
            <p:cNvSpPr/>
            <p:nvPr/>
          </p:nvSpPr>
          <p:spPr>
            <a:xfrm>
              <a:off x="4392002" y="4037435"/>
              <a:ext cx="3949327" cy="14364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77" name="Freeform 76"/>
            <p:cNvSpPr>
              <a:spLocks noChangeAspect="1"/>
            </p:cNvSpPr>
            <p:nvPr/>
          </p:nvSpPr>
          <p:spPr bwMode="auto">
            <a:xfrm rot="16200000">
              <a:off x="4589223" y="4261241"/>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78" name="Freeform 77"/>
            <p:cNvSpPr>
              <a:spLocks noChangeAspect="1"/>
            </p:cNvSpPr>
            <p:nvPr/>
          </p:nvSpPr>
          <p:spPr bwMode="auto">
            <a:xfrm rot="16200000">
              <a:off x="5355492" y="4077675"/>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solidFill>
              <a:schemeClr val="bg2"/>
            </a:solidFill>
            <a:ln w="19050" cmpd="sng">
              <a:solidFill>
                <a:schemeClr val="tx1"/>
              </a:solidFill>
              <a:round/>
              <a:headEnd/>
              <a:tailEnd/>
            </a:ln>
            <a:effectLs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79" name="Freeform 78"/>
            <p:cNvSpPr>
              <a:spLocks noChangeAspect="1"/>
            </p:cNvSpPr>
            <p:nvPr/>
          </p:nvSpPr>
          <p:spPr bwMode="auto">
            <a:xfrm rot="16200000">
              <a:off x="6431280" y="4077675"/>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solidFill>
              <a:schemeClr val="bg2"/>
            </a:solidFill>
            <a:ln w="19050" cmpd="sng">
              <a:solidFill>
                <a:schemeClr val="tx1"/>
              </a:solidFill>
              <a:round/>
              <a:headEnd/>
              <a:tailEnd/>
            </a:ln>
            <a:effectLs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nvGrpSpPr>
            <p:cNvPr id="80" name="Group 79"/>
            <p:cNvGrpSpPr>
              <a:grpSpLocks/>
            </p:cNvGrpSpPr>
            <p:nvPr/>
          </p:nvGrpSpPr>
          <p:grpSpPr bwMode="auto">
            <a:xfrm rot="16200000">
              <a:off x="5336585" y="4439073"/>
              <a:ext cx="190215" cy="762000"/>
              <a:chOff x="3216" y="1728"/>
              <a:chExt cx="192" cy="480"/>
            </a:xfrm>
            <a:solidFill>
              <a:schemeClr val="bg2"/>
            </a:solidFill>
          </p:grpSpPr>
          <p:sp>
            <p:nvSpPr>
              <p:cNvPr id="105" name="Line 8"/>
              <p:cNvSpPr>
                <a:spLocks noChangeAspect="1" noChangeShapeType="1"/>
              </p:cNvSpPr>
              <p:nvPr/>
            </p:nvSpPr>
            <p:spPr bwMode="auto">
              <a:xfrm>
                <a:off x="3312" y="1728"/>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06" name="Line 9"/>
              <p:cNvSpPr>
                <a:spLocks noChangeAspect="1" noChangeShapeType="1"/>
              </p:cNvSpPr>
              <p:nvPr/>
            </p:nvSpPr>
            <p:spPr bwMode="auto">
              <a:xfrm>
                <a:off x="3312" y="1992"/>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07" name="Line 10"/>
              <p:cNvSpPr>
                <a:spLocks noChangeAspect="1" noChangeShapeType="1"/>
              </p:cNvSpPr>
              <p:nvPr/>
            </p:nvSpPr>
            <p:spPr bwMode="auto">
              <a:xfrm>
                <a:off x="3216" y="1944"/>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08" name="Line 11"/>
              <p:cNvSpPr>
                <a:spLocks noChangeAspect="1" noChangeShapeType="1"/>
              </p:cNvSpPr>
              <p:nvPr/>
            </p:nvSpPr>
            <p:spPr bwMode="auto">
              <a:xfrm>
                <a:off x="3216" y="1992"/>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grpSp>
          <p:nvGrpSpPr>
            <p:cNvPr id="81" name="Group 80"/>
            <p:cNvGrpSpPr>
              <a:grpSpLocks/>
            </p:cNvGrpSpPr>
            <p:nvPr/>
          </p:nvGrpSpPr>
          <p:grpSpPr bwMode="auto">
            <a:xfrm rot="16200000">
              <a:off x="6413754" y="4441657"/>
              <a:ext cx="190215" cy="762000"/>
              <a:chOff x="3216" y="1728"/>
              <a:chExt cx="192" cy="480"/>
            </a:xfrm>
            <a:solidFill>
              <a:schemeClr val="bg2"/>
            </a:solidFill>
          </p:grpSpPr>
          <p:sp>
            <p:nvSpPr>
              <p:cNvPr id="101" name="Line 8"/>
              <p:cNvSpPr>
                <a:spLocks noChangeAspect="1" noChangeShapeType="1"/>
              </p:cNvSpPr>
              <p:nvPr/>
            </p:nvSpPr>
            <p:spPr bwMode="auto">
              <a:xfrm>
                <a:off x="3312" y="1728"/>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02" name="Line 9"/>
              <p:cNvSpPr>
                <a:spLocks noChangeAspect="1" noChangeShapeType="1"/>
              </p:cNvSpPr>
              <p:nvPr/>
            </p:nvSpPr>
            <p:spPr bwMode="auto">
              <a:xfrm>
                <a:off x="3312" y="1992"/>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03" name="Line 10"/>
              <p:cNvSpPr>
                <a:spLocks noChangeAspect="1" noChangeShapeType="1"/>
              </p:cNvSpPr>
              <p:nvPr/>
            </p:nvSpPr>
            <p:spPr bwMode="auto">
              <a:xfrm>
                <a:off x="3216" y="1944"/>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04" name="Line 11"/>
              <p:cNvSpPr>
                <a:spLocks noChangeAspect="1" noChangeShapeType="1"/>
              </p:cNvSpPr>
              <p:nvPr/>
            </p:nvSpPr>
            <p:spPr bwMode="auto">
              <a:xfrm>
                <a:off x="3216" y="1992"/>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cxnSp>
          <p:nvCxnSpPr>
            <p:cNvPr id="82" name="Straight Connector 81"/>
            <p:cNvCxnSpPr>
              <a:stCxn id="78" idx="0"/>
              <a:endCxn id="105" idx="0"/>
            </p:cNvCxnSpPr>
            <p:nvPr/>
          </p:nvCxnSpPr>
          <p:spPr>
            <a:xfrm>
              <a:off x="5050692" y="4458675"/>
              <a:ext cx="1" cy="361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805469" y="4449221"/>
              <a:ext cx="0" cy="36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101" idx="0"/>
            </p:cNvCxnSpPr>
            <p:nvPr/>
          </p:nvCxnSpPr>
          <p:spPr>
            <a:xfrm>
              <a:off x="6126480" y="4458673"/>
              <a:ext cx="1382" cy="3639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79" idx="9"/>
              <a:endCxn id="102" idx="1"/>
            </p:cNvCxnSpPr>
            <p:nvPr/>
          </p:nvCxnSpPr>
          <p:spPr>
            <a:xfrm>
              <a:off x="6888480" y="4458675"/>
              <a:ext cx="1382" cy="363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85"/>
            <p:cNvSpPr>
              <a:spLocks noChangeAspect="1"/>
            </p:cNvSpPr>
            <p:nvPr/>
          </p:nvSpPr>
          <p:spPr bwMode="auto">
            <a:xfrm rot="16200000">
              <a:off x="7726680" y="4070394"/>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solidFill>
              <a:schemeClr val="bg2"/>
            </a:solidFill>
            <a:ln w="19050" cmpd="sng">
              <a:solidFill>
                <a:schemeClr val="tx1"/>
              </a:solidFill>
              <a:round/>
              <a:headEnd/>
              <a:tailEnd/>
            </a:ln>
            <a:effectLs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nvGrpSpPr>
            <p:cNvPr id="87" name="Group 86"/>
            <p:cNvGrpSpPr>
              <a:grpSpLocks/>
            </p:cNvGrpSpPr>
            <p:nvPr/>
          </p:nvGrpSpPr>
          <p:grpSpPr bwMode="auto">
            <a:xfrm rot="16200000">
              <a:off x="7709154" y="4434376"/>
              <a:ext cx="190215" cy="762000"/>
              <a:chOff x="3216" y="1728"/>
              <a:chExt cx="192" cy="480"/>
            </a:xfrm>
            <a:solidFill>
              <a:schemeClr val="bg2"/>
            </a:solidFill>
          </p:grpSpPr>
          <p:sp>
            <p:nvSpPr>
              <p:cNvPr id="97" name="Line 8"/>
              <p:cNvSpPr>
                <a:spLocks noChangeAspect="1" noChangeShapeType="1"/>
              </p:cNvSpPr>
              <p:nvPr/>
            </p:nvSpPr>
            <p:spPr bwMode="auto">
              <a:xfrm>
                <a:off x="3312" y="1728"/>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98" name="Line 9"/>
              <p:cNvSpPr>
                <a:spLocks noChangeAspect="1" noChangeShapeType="1"/>
              </p:cNvSpPr>
              <p:nvPr/>
            </p:nvSpPr>
            <p:spPr bwMode="auto">
              <a:xfrm>
                <a:off x="3312" y="1992"/>
                <a:ext cx="0" cy="216"/>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99" name="Line 10"/>
              <p:cNvSpPr>
                <a:spLocks noChangeAspect="1" noChangeShapeType="1"/>
              </p:cNvSpPr>
              <p:nvPr/>
            </p:nvSpPr>
            <p:spPr bwMode="auto">
              <a:xfrm>
                <a:off x="3216" y="1944"/>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sp>
            <p:nvSpPr>
              <p:cNvPr id="100" name="Line 11"/>
              <p:cNvSpPr>
                <a:spLocks noChangeAspect="1" noChangeShapeType="1"/>
              </p:cNvSpPr>
              <p:nvPr/>
            </p:nvSpPr>
            <p:spPr bwMode="auto">
              <a:xfrm>
                <a:off x="3216" y="1992"/>
                <a:ext cx="192"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defTabSz="609585"/>
                <a:endParaRPr lang="en-US" b="0">
                  <a:solidFill>
                    <a:srgbClr val="585D60"/>
                  </a:solidFill>
                </a:endParaRPr>
              </a:p>
            </p:txBody>
          </p:sp>
        </p:grpSp>
        <p:cxnSp>
          <p:nvCxnSpPr>
            <p:cNvPr id="88" name="Straight Connector 87"/>
            <p:cNvCxnSpPr>
              <a:endCxn id="97" idx="0"/>
            </p:cNvCxnSpPr>
            <p:nvPr/>
          </p:nvCxnSpPr>
          <p:spPr>
            <a:xfrm>
              <a:off x="7421880" y="4451392"/>
              <a:ext cx="1382" cy="3639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6" idx="9"/>
              <a:endCxn id="98" idx="1"/>
            </p:cNvCxnSpPr>
            <p:nvPr/>
          </p:nvCxnSpPr>
          <p:spPr>
            <a:xfrm>
              <a:off x="8183880" y="4451394"/>
              <a:ext cx="1382" cy="363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812692" y="4639374"/>
              <a:ext cx="3137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888480" y="4624881"/>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p:cNvSpPr txBox="1"/>
                <p:nvPr/>
              </p:nvSpPr>
              <p:spPr>
                <a:xfrm>
                  <a:off x="7015764" y="4486380"/>
                  <a:ext cx="267416" cy="276999"/>
                </a:xfrm>
                <a:prstGeom prst="rect">
                  <a:avLst/>
                </a:prstGeom>
                <a:solidFill>
                  <a:schemeClr val="bg2"/>
                </a:solidFill>
                <a:ln w="19050">
                  <a:noFill/>
                </a:ln>
              </p:spPr>
              <p:txBody>
                <a:bodyPr wrap="square" lIns="0" tIns="0" rIns="0" bIns="0" rtlCol="0">
                  <a:spAutoFit/>
                </a:bodyPr>
                <a:lstStyle/>
                <a:p>
                  <a:pPr defTabSz="60958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1800" b="0" i="1">
                            <a:solidFill>
                              <a:srgbClr val="585D60"/>
                            </a:solidFill>
                            <a:latin typeface="Cambria Math" panose="02040503050406030204" pitchFamily="18" charset="0"/>
                            <a:ea typeface="Cambria Math" panose="02040503050406030204" pitchFamily="18" charset="0"/>
                          </a:rPr>
                          <m:t>⋯</m:t>
                        </m:r>
                      </m:oMath>
                    </m:oMathPara>
                  </a14:m>
                  <a:endParaRPr lang="en-US" sz="1800" b="0" dirty="0">
                    <a:solidFill>
                      <a:srgbClr val="585D60"/>
                    </a:solidFill>
                    <a:latin typeface="Arial"/>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7015765" y="4486381"/>
                  <a:ext cx="267416" cy="276999"/>
                </a:xfrm>
                <a:prstGeom prst="rect">
                  <a:avLst/>
                </a:prstGeom>
                <a:blipFill rotWithShape="0">
                  <a:blip r:embed="rId4"/>
                  <a:stretch>
                    <a:fillRect l="-2273" r="-4545"/>
                  </a:stretch>
                </a:blipFill>
                <a:ln w="19050">
                  <a:noFill/>
                </a:ln>
              </p:spPr>
              <p:txBody>
                <a:bodyPr/>
                <a:lstStyle/>
                <a:p>
                  <a:r>
                    <a:rPr lang="en-US">
                      <a:noFill/>
                    </a:rPr>
                    <a:t> </a:t>
                  </a:r>
                </a:p>
              </p:txBody>
            </p:sp>
          </mc:Fallback>
        </mc:AlternateContent>
        <p:cxnSp>
          <p:nvCxnSpPr>
            <p:cNvPr id="93" name="Straight Connector 92"/>
            <p:cNvCxnSpPr/>
            <p:nvPr/>
          </p:nvCxnSpPr>
          <p:spPr>
            <a:xfrm flipV="1">
              <a:off x="8183880" y="4628455"/>
              <a:ext cx="353538" cy="3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8492404" y="4596617"/>
              <a:ext cx="62523" cy="6447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95" name="Oval 94"/>
            <p:cNvSpPr/>
            <p:nvPr/>
          </p:nvSpPr>
          <p:spPr>
            <a:xfrm>
              <a:off x="4245938" y="4615862"/>
              <a:ext cx="62523" cy="6447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prstClr val="white"/>
                </a:solidFill>
              </a:endParaRPr>
            </a:p>
          </p:txBody>
        </p:sp>
        <p:sp>
          <p:nvSpPr>
            <p:cNvPr id="96" name="TextBox 95"/>
            <p:cNvSpPr txBox="1"/>
            <p:nvPr/>
          </p:nvSpPr>
          <p:spPr>
            <a:xfrm>
              <a:off x="5546713" y="5053410"/>
              <a:ext cx="1639905" cy="369332"/>
            </a:xfrm>
            <a:prstGeom prst="rect">
              <a:avLst/>
            </a:prstGeom>
            <a:solidFill>
              <a:schemeClr val="bg2"/>
            </a:solidFill>
          </p:spPr>
          <p:txBody>
            <a:bodyPr wrap="square" rtlCol="0">
              <a:spAutoFit/>
            </a:bodyPr>
            <a:lstStyle/>
            <a:p>
              <a:pPr algn="ctr" defTabSz="609585" fontAlgn="auto">
                <a:spcBef>
                  <a:spcPts val="0"/>
                </a:spcBef>
                <a:spcAft>
                  <a:spcPts val="0"/>
                </a:spcAft>
              </a:pPr>
              <a:r>
                <a:rPr lang="en-US" sz="1800" b="0" dirty="0">
                  <a:solidFill>
                    <a:srgbClr val="585D60"/>
                  </a:solidFill>
                  <a:latin typeface="Arial"/>
                </a:rPr>
                <a:t>R+N(R||C)</a:t>
              </a:r>
            </a:p>
          </p:txBody>
        </p:sp>
      </p:grpSp>
      <p:sp>
        <p:nvSpPr>
          <p:cNvPr id="109" name="TextBox 108"/>
          <p:cNvSpPr txBox="1"/>
          <p:nvPr/>
        </p:nvSpPr>
        <p:spPr>
          <a:xfrm>
            <a:off x="4374210" y="5728340"/>
            <a:ext cx="4014439" cy="420564"/>
          </a:xfrm>
          <a:prstGeom prst="rect">
            <a:avLst/>
          </a:prstGeom>
          <a:noFill/>
        </p:spPr>
        <p:txBody>
          <a:bodyPr wrap="square" rtlCol="0">
            <a:spAutoFit/>
          </a:bodyPr>
          <a:lstStyle/>
          <a:p>
            <a:pPr algn="ctr" defTabSz="609585" fontAlgn="auto">
              <a:spcBef>
                <a:spcPts val="0"/>
              </a:spcBef>
              <a:spcAft>
                <a:spcPts val="0"/>
              </a:spcAft>
            </a:pPr>
            <a:r>
              <a:rPr lang="en-US" sz="2133" b="0" dirty="0">
                <a:solidFill>
                  <a:srgbClr val="585D60"/>
                </a:solidFill>
                <a:latin typeface="Arial"/>
              </a:rPr>
              <a:t>Impedance Canonical Form</a:t>
            </a:r>
          </a:p>
        </p:txBody>
      </p:sp>
      <p:sp>
        <p:nvSpPr>
          <p:cNvPr id="110" name="TextBox 109"/>
          <p:cNvSpPr txBox="1"/>
          <p:nvPr/>
        </p:nvSpPr>
        <p:spPr>
          <a:xfrm>
            <a:off x="9526745" y="5924093"/>
            <a:ext cx="2609209" cy="748795"/>
          </a:xfrm>
          <a:prstGeom prst="rect">
            <a:avLst/>
          </a:prstGeom>
          <a:noFill/>
        </p:spPr>
        <p:txBody>
          <a:bodyPr wrap="square" rtlCol="0">
            <a:spAutoFit/>
          </a:bodyPr>
          <a:lstStyle/>
          <a:p>
            <a:pPr algn="ctr" defTabSz="609585" fontAlgn="auto">
              <a:spcBef>
                <a:spcPts val="0"/>
              </a:spcBef>
              <a:spcAft>
                <a:spcPts val="0"/>
              </a:spcAft>
            </a:pPr>
            <a:r>
              <a:rPr lang="en-US" sz="2133" b="0" dirty="0">
                <a:solidFill>
                  <a:srgbClr val="585D60"/>
                </a:solidFill>
                <a:latin typeface="Arial"/>
              </a:rPr>
              <a:t>Admittance Canonical Form</a:t>
            </a:r>
          </a:p>
        </p:txBody>
      </p:sp>
    </p:spTree>
    <p:extLst>
      <p:ext uri="{BB962C8B-B14F-4D97-AF65-F5344CB8AC3E}">
        <p14:creationId xmlns:p14="http://schemas.microsoft.com/office/powerpoint/2010/main" val="21807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34600" cy="877079"/>
          </a:xfrm>
        </p:spPr>
        <p:txBody>
          <a:bodyPr/>
          <a:lstStyle/>
          <a:p>
            <a:pPr algn="ctr"/>
            <a:r>
              <a:rPr lang="en-US" dirty="0" smtClean="0"/>
              <a:t>Some comments on Charles’ theorem</a:t>
            </a:r>
            <a:endParaRPr lang="en-US" dirty="0"/>
          </a:p>
        </p:txBody>
      </p:sp>
      <p:sp>
        <p:nvSpPr>
          <p:cNvPr id="3" name="Content Placeholder 2"/>
          <p:cNvSpPr>
            <a:spLocks noGrp="1"/>
          </p:cNvSpPr>
          <p:nvPr>
            <p:ph idx="1"/>
          </p:nvPr>
        </p:nvSpPr>
        <p:spPr>
          <a:xfrm>
            <a:off x="717431" y="1518247"/>
            <a:ext cx="10600426" cy="4701398"/>
          </a:xfrm>
        </p:spPr>
        <p:txBody>
          <a:bodyPr>
            <a:normAutofit fontScale="92500" lnSpcReduction="10000"/>
          </a:bodyPr>
          <a:lstStyle/>
          <a:p>
            <a:r>
              <a:rPr lang="en-US" dirty="0"/>
              <a:t>It greatly simplifies the possibilities that must be considered when building a model.</a:t>
            </a:r>
          </a:p>
          <a:p>
            <a:r>
              <a:rPr lang="en-US" dirty="0" smtClean="0"/>
              <a:t>It is a little hard to believe that this theorem wasn’t known (perhaps by someone in the 19</a:t>
            </a:r>
            <a:r>
              <a:rPr lang="en-US" baseline="30000" dirty="0" smtClean="0"/>
              <a:t>th</a:t>
            </a:r>
            <a:r>
              <a:rPr lang="en-US" dirty="0" smtClean="0"/>
              <a:t> or early 20</a:t>
            </a:r>
            <a:r>
              <a:rPr lang="en-US" baseline="30000" dirty="0" smtClean="0"/>
              <a:t>th</a:t>
            </a:r>
            <a:r>
              <a:rPr lang="en-US" dirty="0" smtClean="0"/>
              <a:t> century), but we haven’t been able to find it in the literature.</a:t>
            </a:r>
          </a:p>
          <a:p>
            <a:r>
              <a:rPr lang="en-US" dirty="0" smtClean="0"/>
              <a:t>How many R||C pairs does one need in the model?</a:t>
            </a:r>
          </a:p>
          <a:p>
            <a:pPr lvl="1"/>
            <a:r>
              <a:rPr lang="en-US" dirty="0" smtClean="0"/>
              <a:t>In general, this can be decided by measuring the impedance of a battery at different temperatures and seeing how many R||C pairs are needed to match the impedance spectra.</a:t>
            </a:r>
          </a:p>
          <a:p>
            <a:r>
              <a:rPr lang="en-US" dirty="0" smtClean="0"/>
              <a:t>How about high power situations when the battery exhibits nonlinear dynamics?</a:t>
            </a:r>
          </a:p>
          <a:p>
            <a:pPr lvl="1"/>
            <a:r>
              <a:rPr lang="en-US" dirty="0" smtClean="0"/>
              <a:t>The models need to be expanded somewhat to describe this behavior, but we won’t get into these details.</a:t>
            </a:r>
            <a:endParaRPr lang="en-US" dirty="0"/>
          </a:p>
        </p:txBody>
      </p:sp>
      <p:sp>
        <p:nvSpPr>
          <p:cNvPr id="4" name="Slide Number Placeholder 3"/>
          <p:cNvSpPr>
            <a:spLocks noGrp="1"/>
          </p:cNvSpPr>
          <p:nvPr>
            <p:ph type="sldNum" sz="quarter" idx="12"/>
          </p:nvPr>
        </p:nvSpPr>
        <p:spPr/>
        <p:txBody>
          <a:bodyPr/>
          <a:lstStyle/>
          <a:p>
            <a:fld id="{08BA5408-88DF-49FD-8912-8E1290F7666B}" type="slidenum">
              <a:rPr lang="en-US" smtClean="0"/>
              <a:t>23</a:t>
            </a:fld>
            <a:endParaRPr lang="en-US"/>
          </a:p>
        </p:txBody>
      </p:sp>
    </p:spTree>
    <p:extLst>
      <p:ext uri="{BB962C8B-B14F-4D97-AF65-F5344CB8AC3E}">
        <p14:creationId xmlns:p14="http://schemas.microsoft.com/office/powerpoint/2010/main" val="1949164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BD0D143-8E97-0D42-B378-8B0D45EF990D}" type="slidenum">
              <a:rPr lang="en-US" smtClean="0"/>
              <a:pPr/>
              <a:t>24</a:t>
            </a:fld>
            <a:endParaRPr lang="en-US" dirty="0"/>
          </a:p>
        </p:txBody>
      </p:sp>
      <p:sp>
        <p:nvSpPr>
          <p:cNvPr id="3" name="Title 2"/>
          <p:cNvSpPr>
            <a:spLocks noGrp="1"/>
          </p:cNvSpPr>
          <p:nvPr>
            <p:ph type="title"/>
          </p:nvPr>
        </p:nvSpPr>
        <p:spPr>
          <a:xfrm>
            <a:off x="281438" y="163246"/>
            <a:ext cx="7983908" cy="589336"/>
          </a:xfrm>
        </p:spPr>
        <p:txBody>
          <a:bodyPr>
            <a:normAutofit/>
          </a:bodyPr>
          <a:lstStyle/>
          <a:p>
            <a:pPr algn="ctr"/>
            <a:r>
              <a:rPr lang="en-US" sz="3200" dirty="0" smtClean="0"/>
              <a:t>Sketch of Proof</a:t>
            </a:r>
            <a:endParaRPr lang="en-US" sz="3200" dirty="0"/>
          </a:p>
        </p:txBody>
      </p:sp>
      <p:sp>
        <p:nvSpPr>
          <p:cNvPr id="4" name="Content Placeholder 3"/>
          <p:cNvSpPr>
            <a:spLocks noGrp="1"/>
          </p:cNvSpPr>
          <p:nvPr>
            <p:ph sz="quarter" idx="15"/>
          </p:nvPr>
        </p:nvSpPr>
        <p:spPr>
          <a:xfrm>
            <a:off x="446704" y="908135"/>
            <a:ext cx="7553107" cy="5503936"/>
          </a:xfrm>
        </p:spPr>
        <p:txBody>
          <a:bodyPr>
            <a:normAutofit fontScale="92500" lnSpcReduction="10000"/>
          </a:bodyPr>
          <a:lstStyle/>
          <a:p>
            <a:pPr lvl="1"/>
            <a:r>
              <a:rPr lang="en-US" b="1" dirty="0" smtClean="0"/>
              <a:t>APZ Definition:</a:t>
            </a:r>
            <a:r>
              <a:rPr lang="en-US" dirty="0" smtClean="0"/>
              <a:t> An impedance is said to be of Alternating Pole-Zero (APZ) form if its poles and zeros are interlaced on the negative real axis (starting with a pole, possibly </a:t>
            </a:r>
            <a:r>
              <a:rPr lang="en-US" smtClean="0"/>
              <a:t>at zero).</a:t>
            </a:r>
            <a:endParaRPr lang="en-US" dirty="0" smtClean="0"/>
          </a:p>
          <a:p>
            <a:pPr lvl="1"/>
            <a:r>
              <a:rPr lang="en-US" dirty="0" smtClean="0"/>
              <a:t>Single </a:t>
            </a:r>
            <a:r>
              <a:rPr lang="en-US" dirty="0"/>
              <a:t>resistors or capacitors </a:t>
            </a:r>
            <a:r>
              <a:rPr lang="en-US" dirty="0" smtClean="0"/>
              <a:t>have </a:t>
            </a:r>
            <a:r>
              <a:rPr lang="en-US" dirty="0" err="1" smtClean="0"/>
              <a:t>APZ</a:t>
            </a:r>
            <a:r>
              <a:rPr lang="en-US" dirty="0" smtClean="0"/>
              <a:t> form.</a:t>
            </a:r>
          </a:p>
          <a:p>
            <a:pPr lvl="1"/>
            <a:r>
              <a:rPr lang="en-US" dirty="0"/>
              <a:t>Starting with single resistors and capacitors, use circuit reduction to show that the whole circuit </a:t>
            </a:r>
            <a:r>
              <a:rPr lang="en-US" dirty="0" smtClean="0"/>
              <a:t>has </a:t>
            </a:r>
            <a:r>
              <a:rPr lang="en-US" dirty="0" err="1" smtClean="0"/>
              <a:t>APZ</a:t>
            </a:r>
            <a:r>
              <a:rPr lang="en-US" dirty="0" smtClean="0"/>
              <a:t> form.</a:t>
            </a:r>
            <a:endParaRPr lang="en-US" dirty="0"/>
          </a:p>
          <a:p>
            <a:pPr lvl="1"/>
            <a:r>
              <a:rPr lang="en-US" b="1" dirty="0" smtClean="0"/>
              <a:t>Circuit </a:t>
            </a:r>
            <a:r>
              <a:rPr lang="en-US" b="1" dirty="0"/>
              <a:t>Reduction</a:t>
            </a:r>
            <a:r>
              <a:rPr lang="en-US" b="1" dirty="0" smtClean="0"/>
              <a:t>: Each step preserves </a:t>
            </a:r>
            <a:r>
              <a:rPr lang="en-US" b="1" dirty="0" err="1" smtClean="0"/>
              <a:t>APZ</a:t>
            </a:r>
            <a:r>
              <a:rPr lang="en-US" b="1" dirty="0" smtClean="0"/>
              <a:t> form.</a:t>
            </a:r>
            <a:endParaRPr lang="en-US" b="1" dirty="0"/>
          </a:p>
          <a:p>
            <a:pPr lvl="2"/>
            <a:r>
              <a:rPr lang="en-US" b="1" dirty="0"/>
              <a:t>Parallel transformation</a:t>
            </a:r>
            <a:r>
              <a:rPr lang="en-US" dirty="0"/>
              <a:t>: Two impedances in parallel can be replaced with a single equivalent impedance.</a:t>
            </a:r>
          </a:p>
          <a:p>
            <a:pPr lvl="2"/>
            <a:r>
              <a:rPr lang="en-US" b="1" dirty="0"/>
              <a:t>Star-mesh transformation</a:t>
            </a:r>
            <a:r>
              <a:rPr lang="en-US" dirty="0"/>
              <a:t>: Any star circuit with N arms can be replaced with a mesh circuit with just N nodes having the same impedance as before.</a:t>
            </a:r>
          </a:p>
          <a:p>
            <a:pPr lvl="2"/>
            <a:r>
              <a:rPr lang="en-US" b="1" dirty="0"/>
              <a:t>Reduction: </a:t>
            </a:r>
            <a:r>
              <a:rPr lang="en-US" dirty="0"/>
              <a:t>Any two-terminal circuit can be reduced to a single equivalent impedance with a finite number of parallel and star-mesh transformations</a:t>
            </a:r>
            <a:r>
              <a:rPr lang="en-US" dirty="0" smtClean="0"/>
              <a:t>.</a:t>
            </a:r>
          </a:p>
          <a:p>
            <a:pPr lvl="1"/>
            <a:r>
              <a:rPr lang="en-US" dirty="0" smtClean="0"/>
              <a:t>Any </a:t>
            </a:r>
            <a:r>
              <a:rPr lang="en-US" dirty="0"/>
              <a:t>impedance with the </a:t>
            </a:r>
            <a:r>
              <a:rPr lang="en-US" dirty="0" err="1"/>
              <a:t>APZ</a:t>
            </a:r>
            <a:r>
              <a:rPr lang="en-US" dirty="0"/>
              <a:t> property can be represented as a </a:t>
            </a:r>
            <a:r>
              <a:rPr lang="en-US" dirty="0" err="1"/>
              <a:t>R+N</a:t>
            </a:r>
            <a:r>
              <a:rPr lang="en-US" dirty="0"/>
              <a:t>(R||C) circuit. </a:t>
            </a:r>
          </a:p>
        </p:txBody>
      </p:sp>
      <p:grpSp>
        <p:nvGrpSpPr>
          <p:cNvPr id="105" name="Group 104"/>
          <p:cNvGrpSpPr/>
          <p:nvPr/>
        </p:nvGrpSpPr>
        <p:grpSpPr>
          <a:xfrm>
            <a:off x="8321753" y="2408664"/>
            <a:ext cx="3787647" cy="1774283"/>
            <a:chOff x="6159541" y="1806498"/>
            <a:chExt cx="2840735" cy="1330712"/>
          </a:xfrm>
        </p:grpSpPr>
        <p:sp>
          <p:nvSpPr>
            <p:cNvPr id="103" name="Rectangle 102"/>
            <p:cNvSpPr/>
            <p:nvPr/>
          </p:nvSpPr>
          <p:spPr>
            <a:xfrm>
              <a:off x="6159541" y="1806498"/>
              <a:ext cx="2840735" cy="133071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grpSp>
          <p:nvGrpSpPr>
            <p:cNvPr id="50" name="Group 49"/>
            <p:cNvGrpSpPr/>
            <p:nvPr/>
          </p:nvGrpSpPr>
          <p:grpSpPr>
            <a:xfrm>
              <a:off x="6237249" y="2067503"/>
              <a:ext cx="1174422" cy="710234"/>
              <a:chOff x="6237249" y="2067503"/>
              <a:chExt cx="1174422" cy="710234"/>
            </a:xfrm>
          </p:grpSpPr>
          <mc:AlternateContent xmlns:mc="http://schemas.openxmlformats.org/markup-compatibility/2006" xmlns:a14="http://schemas.microsoft.com/office/drawing/2010/main">
            <mc:Choice Requires="a14">
              <p:sp>
                <p:nvSpPr>
                  <p:cNvPr id="28" name="TextBox 27"/>
                  <p:cNvSpPr txBox="1"/>
                  <p:nvPr/>
                </p:nvSpPr>
                <p:spPr>
                  <a:xfrm>
                    <a:off x="6651026" y="2067503"/>
                    <a:ext cx="317641" cy="292340"/>
                  </a:xfrm>
                  <a:prstGeom prst="rect">
                    <a:avLst/>
                  </a:prstGeom>
                  <a:noFill/>
                  <a:ln w="12700">
                    <a:solidFill>
                      <a:schemeClr val="tx1"/>
                    </a:solidFill>
                  </a:ln>
                </p:spPr>
                <p:txBody>
                  <a:bodyPr wrap="square" lIns="0" tIns="0" rIns="0" bIns="60960" rtlCol="0">
                    <a:spAutoFit/>
                  </a:bodyPr>
                  <a:lstStyle/>
                  <a:p>
                    <a:pP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133" b="0" i="1">
                                  <a:solidFill>
                                    <a:srgbClr val="585D60"/>
                                  </a:solidFill>
                                  <a:latin typeface="Cambria Math" panose="02040503050406030204" pitchFamily="18" charset="0"/>
                                </a:rPr>
                              </m:ctrlPr>
                            </m:sSubPr>
                            <m:e>
                              <m:r>
                                <a:rPr lang="en-US" sz="2133" b="0" i="1">
                                  <a:solidFill>
                                    <a:srgbClr val="585D60"/>
                                  </a:solidFill>
                                  <a:latin typeface="Cambria Math" panose="02040503050406030204" pitchFamily="18" charset="0"/>
                                </a:rPr>
                                <m:t>𝑍</m:t>
                              </m:r>
                            </m:e>
                            <m:sub>
                              <m:r>
                                <a:rPr lang="en-US" sz="2133" b="0" i="1">
                                  <a:solidFill>
                                    <a:srgbClr val="585D60"/>
                                  </a:solidFill>
                                  <a:latin typeface="Cambria Math" panose="02040503050406030204" pitchFamily="18" charset="0"/>
                                </a:rPr>
                                <m:t>1</m:t>
                              </m:r>
                            </m:sub>
                          </m:sSub>
                        </m:oMath>
                      </m:oMathPara>
                    </a14:m>
                    <a:endParaRPr lang="en-US" sz="2133" b="0" dirty="0">
                      <a:solidFill>
                        <a:srgbClr val="585D60"/>
                      </a:solidFill>
                      <a:latin typeface="Aria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651026" y="2067503"/>
                    <a:ext cx="317641" cy="292388"/>
                  </a:xfrm>
                  <a:prstGeom prst="rect">
                    <a:avLst/>
                  </a:prstGeom>
                  <a:blipFill rotWithShape="0">
                    <a:blip r:embed="rId5"/>
                    <a:stretch>
                      <a:fillRect l="-1818"/>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651025" y="2485397"/>
                    <a:ext cx="317641" cy="292340"/>
                  </a:xfrm>
                  <a:prstGeom prst="rect">
                    <a:avLst/>
                  </a:prstGeom>
                  <a:noFill/>
                  <a:ln w="12700">
                    <a:solidFill>
                      <a:schemeClr val="tx1"/>
                    </a:solidFill>
                  </a:ln>
                </p:spPr>
                <p:txBody>
                  <a:bodyPr wrap="square" lIns="0" tIns="0" rIns="0" bIns="60960" rtlCol="0">
                    <a:spAutoFit/>
                  </a:bodyPr>
                  <a:lstStyle/>
                  <a:p>
                    <a:pP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133" b="0" i="1">
                                  <a:solidFill>
                                    <a:srgbClr val="585D60"/>
                                  </a:solidFill>
                                  <a:latin typeface="Cambria Math" panose="02040503050406030204" pitchFamily="18" charset="0"/>
                                </a:rPr>
                              </m:ctrlPr>
                            </m:sSubPr>
                            <m:e>
                              <m:r>
                                <a:rPr lang="en-US" sz="2133" b="0" i="1">
                                  <a:solidFill>
                                    <a:srgbClr val="585D60"/>
                                  </a:solidFill>
                                  <a:latin typeface="Cambria Math" panose="02040503050406030204" pitchFamily="18" charset="0"/>
                                </a:rPr>
                                <m:t>𝑍</m:t>
                              </m:r>
                            </m:e>
                            <m:sub>
                              <m:r>
                                <a:rPr lang="en-US" sz="2133" b="0" i="1">
                                  <a:solidFill>
                                    <a:srgbClr val="585D60"/>
                                  </a:solidFill>
                                  <a:latin typeface="Cambria Math" panose="02040503050406030204" pitchFamily="18" charset="0"/>
                                </a:rPr>
                                <m:t>2</m:t>
                              </m:r>
                            </m:sub>
                          </m:sSub>
                        </m:oMath>
                      </m:oMathPara>
                    </a14:m>
                    <a:endParaRPr lang="en-US" sz="2133" b="0" dirty="0">
                      <a:solidFill>
                        <a:srgbClr val="585D60"/>
                      </a:solidFill>
                      <a:latin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651025" y="2485397"/>
                    <a:ext cx="317641" cy="292388"/>
                  </a:xfrm>
                  <a:prstGeom prst="rect">
                    <a:avLst/>
                  </a:prstGeom>
                  <a:blipFill rotWithShape="0">
                    <a:blip r:embed="rId6"/>
                    <a:stretch>
                      <a:fillRect l="-1818"/>
                    </a:stretch>
                  </a:blipFill>
                  <a:ln w="12700">
                    <a:solidFill>
                      <a:schemeClr val="tx1"/>
                    </a:solidFill>
                  </a:ln>
                </p:spPr>
                <p:txBody>
                  <a:bodyPr/>
                  <a:lstStyle/>
                  <a:p>
                    <a:r>
                      <a:rPr lang="en-US">
                        <a:noFill/>
                      </a:rPr>
                      <a:t> </a:t>
                    </a:r>
                  </a:p>
                </p:txBody>
              </p:sp>
            </mc:Fallback>
          </mc:AlternateContent>
          <p:sp>
            <p:nvSpPr>
              <p:cNvPr id="30" name="Oval 29"/>
              <p:cNvSpPr/>
              <p:nvPr/>
            </p:nvSpPr>
            <p:spPr>
              <a:xfrm>
                <a:off x="6237249" y="2359891"/>
                <a:ext cx="106921" cy="106921"/>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cxnSp>
            <p:nvCxnSpPr>
              <p:cNvPr id="32" name="Elbow Connector 31"/>
              <p:cNvCxnSpPr>
                <a:stCxn id="30" idx="6"/>
                <a:endCxn id="28" idx="1"/>
              </p:cNvCxnSpPr>
              <p:nvPr/>
            </p:nvCxnSpPr>
            <p:spPr>
              <a:xfrm flipV="1">
                <a:off x="6344170" y="2213674"/>
                <a:ext cx="306857" cy="199679"/>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30" idx="6"/>
                <a:endCxn id="29" idx="1"/>
              </p:cNvCxnSpPr>
              <p:nvPr/>
            </p:nvCxnSpPr>
            <p:spPr>
              <a:xfrm>
                <a:off x="6344170" y="2413352"/>
                <a:ext cx="306855" cy="218215"/>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7304750" y="2354849"/>
                <a:ext cx="106921" cy="106921"/>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cxnSp>
            <p:nvCxnSpPr>
              <p:cNvPr id="38" name="Elbow Connector 37"/>
              <p:cNvCxnSpPr>
                <a:stCxn id="36" idx="2"/>
                <a:endCxn id="28" idx="3"/>
              </p:cNvCxnSpPr>
              <p:nvPr/>
            </p:nvCxnSpPr>
            <p:spPr>
              <a:xfrm rot="10800000">
                <a:off x="6968668" y="2213674"/>
                <a:ext cx="336083" cy="194636"/>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Elbow Connector 39"/>
              <p:cNvCxnSpPr>
                <a:stCxn id="36" idx="2"/>
                <a:endCxn id="29" idx="3"/>
              </p:cNvCxnSpPr>
              <p:nvPr/>
            </p:nvCxnSpPr>
            <p:spPr>
              <a:xfrm rot="10800000" flipV="1">
                <a:off x="6968666" y="2408309"/>
                <a:ext cx="336085" cy="223258"/>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7640834" y="2276450"/>
              <a:ext cx="1249529" cy="292340"/>
              <a:chOff x="7640834" y="2240021"/>
              <a:chExt cx="1249529" cy="292340"/>
            </a:xfrm>
          </p:grpSpPr>
          <mc:AlternateContent xmlns:mc="http://schemas.openxmlformats.org/markup-compatibility/2006" xmlns:a14="http://schemas.microsoft.com/office/drawing/2010/main">
            <mc:Choice Requires="a14">
              <p:sp>
                <p:nvSpPr>
                  <p:cNvPr id="42" name="TextBox 41"/>
                  <p:cNvSpPr txBox="1"/>
                  <p:nvPr/>
                </p:nvSpPr>
                <p:spPr>
                  <a:xfrm>
                    <a:off x="7965907" y="2240021"/>
                    <a:ext cx="634399" cy="292340"/>
                  </a:xfrm>
                  <a:prstGeom prst="rect">
                    <a:avLst/>
                  </a:prstGeom>
                  <a:noFill/>
                  <a:ln w="12700">
                    <a:solidFill>
                      <a:schemeClr val="tx1"/>
                    </a:solidFill>
                  </a:ln>
                </p:spPr>
                <p:txBody>
                  <a:bodyPr wrap="square" lIns="0" tIns="0" rIns="0" bIns="60960" rtlCol="0">
                    <a:spAutoFit/>
                  </a:bodyPr>
                  <a:lstStyle/>
                  <a:p>
                    <a:pP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133" b="0" i="1">
                                  <a:solidFill>
                                    <a:srgbClr val="585D60"/>
                                  </a:solidFill>
                                  <a:latin typeface="Cambria Math" panose="02040503050406030204" pitchFamily="18" charset="0"/>
                                </a:rPr>
                              </m:ctrlPr>
                            </m:sSubPr>
                            <m:e>
                              <m:r>
                                <a:rPr lang="en-US" sz="2133" b="0" i="1">
                                  <a:solidFill>
                                    <a:srgbClr val="585D60"/>
                                  </a:solidFill>
                                  <a:latin typeface="Cambria Math" panose="02040503050406030204" pitchFamily="18" charset="0"/>
                                </a:rPr>
                                <m:t>𝑍</m:t>
                              </m:r>
                            </m:e>
                            <m:sub>
                              <m:r>
                                <a:rPr lang="en-US" sz="2133" b="0" i="1">
                                  <a:solidFill>
                                    <a:srgbClr val="585D60"/>
                                  </a:solidFill>
                                  <a:latin typeface="Cambria Math" panose="02040503050406030204" pitchFamily="18" charset="0"/>
                                </a:rPr>
                                <m:t>1</m:t>
                              </m:r>
                            </m:sub>
                          </m:sSub>
                          <m:r>
                            <a:rPr lang="en-US" sz="2133" b="0" i="1">
                              <a:solidFill>
                                <a:srgbClr val="585D60"/>
                              </a:solidFill>
                              <a:latin typeface="Cambria Math" panose="02040503050406030204" pitchFamily="18" charset="0"/>
                              <a:ea typeface="Cambria Math" panose="02040503050406030204" pitchFamily="18" charset="0"/>
                            </a:rPr>
                            <m:t>∥</m:t>
                          </m:r>
                          <m:sSub>
                            <m:sSubPr>
                              <m:ctrlPr>
                                <a:rPr lang="en-US" sz="2133" b="0" i="1">
                                  <a:solidFill>
                                    <a:srgbClr val="585D60"/>
                                  </a:solidFill>
                                  <a:latin typeface="Cambria Math" panose="02040503050406030204" pitchFamily="18" charset="0"/>
                                  <a:ea typeface="Cambria Math" panose="02040503050406030204" pitchFamily="18" charset="0"/>
                                </a:rPr>
                              </m:ctrlPr>
                            </m:sSubPr>
                            <m:e>
                              <m:r>
                                <a:rPr lang="en-US" sz="2133" b="0" i="1">
                                  <a:solidFill>
                                    <a:srgbClr val="585D60"/>
                                  </a:solidFill>
                                  <a:latin typeface="Cambria Math" panose="02040503050406030204" pitchFamily="18" charset="0"/>
                                  <a:ea typeface="Cambria Math" panose="02040503050406030204" pitchFamily="18" charset="0"/>
                                </a:rPr>
                                <m:t>𝑍</m:t>
                              </m:r>
                            </m:e>
                            <m:sub>
                              <m:r>
                                <a:rPr lang="en-US" sz="2133" b="0" i="1">
                                  <a:solidFill>
                                    <a:srgbClr val="585D60"/>
                                  </a:solidFill>
                                  <a:latin typeface="Cambria Math" panose="02040503050406030204" pitchFamily="18" charset="0"/>
                                  <a:ea typeface="Cambria Math" panose="02040503050406030204" pitchFamily="18" charset="0"/>
                                </a:rPr>
                                <m:t>2</m:t>
                              </m:r>
                            </m:sub>
                          </m:sSub>
                        </m:oMath>
                      </m:oMathPara>
                    </a14:m>
                    <a:endParaRPr lang="en-US" sz="2133" b="0" dirty="0">
                      <a:solidFill>
                        <a:srgbClr val="585D60"/>
                      </a:solidFill>
                      <a:latin typeface="Aria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965907" y="2240021"/>
                    <a:ext cx="634399" cy="292388"/>
                  </a:xfrm>
                  <a:prstGeom prst="rect">
                    <a:avLst/>
                  </a:prstGeom>
                  <a:blipFill rotWithShape="0">
                    <a:blip r:embed="rId7"/>
                    <a:stretch>
                      <a:fillRect l="-8491" r="-4717" b="-2000"/>
                    </a:stretch>
                  </a:blipFill>
                  <a:ln w="12700">
                    <a:solidFill>
                      <a:schemeClr val="tx1"/>
                    </a:solidFill>
                  </a:ln>
                </p:spPr>
                <p:txBody>
                  <a:bodyPr/>
                  <a:lstStyle/>
                  <a:p>
                    <a:r>
                      <a:rPr lang="en-US">
                        <a:noFill/>
                      </a:rPr>
                      <a:t> </a:t>
                    </a:r>
                  </a:p>
                </p:txBody>
              </p:sp>
            </mc:Fallback>
          </mc:AlternateContent>
          <p:sp>
            <p:nvSpPr>
              <p:cNvPr id="43" name="Oval 42"/>
              <p:cNvSpPr/>
              <p:nvPr/>
            </p:nvSpPr>
            <p:spPr>
              <a:xfrm>
                <a:off x="7640834" y="2332755"/>
                <a:ext cx="106921" cy="106921"/>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44" name="Oval 43"/>
              <p:cNvSpPr/>
              <p:nvPr/>
            </p:nvSpPr>
            <p:spPr>
              <a:xfrm>
                <a:off x="8783442" y="2332755"/>
                <a:ext cx="106921" cy="106921"/>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cxnSp>
            <p:nvCxnSpPr>
              <p:cNvPr id="46" name="Straight Connector 45"/>
              <p:cNvCxnSpPr/>
              <p:nvPr/>
            </p:nvCxnSpPr>
            <p:spPr>
              <a:xfrm flipV="1">
                <a:off x="7747755" y="2386215"/>
                <a:ext cx="218152"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600306" y="2386215"/>
                <a:ext cx="18313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9" name="Freeform 48"/>
            <p:cNvSpPr/>
            <p:nvPr/>
          </p:nvSpPr>
          <p:spPr>
            <a:xfrm>
              <a:off x="7255727" y="1910565"/>
              <a:ext cx="624468" cy="208167"/>
            </a:xfrm>
            <a:custGeom>
              <a:avLst/>
              <a:gdLst>
                <a:gd name="connsiteX0" fmla="*/ 0 w 624468"/>
                <a:gd name="connsiteY0" fmla="*/ 208167 h 208167"/>
                <a:gd name="connsiteX1" fmla="*/ 275063 w 624468"/>
                <a:gd name="connsiteY1" fmla="*/ 11 h 208167"/>
                <a:gd name="connsiteX2" fmla="*/ 624468 w 624468"/>
                <a:gd name="connsiteY2" fmla="*/ 200733 h 208167"/>
              </a:gdLst>
              <a:ahLst/>
              <a:cxnLst>
                <a:cxn ang="0">
                  <a:pos x="connsiteX0" y="connsiteY0"/>
                </a:cxn>
                <a:cxn ang="0">
                  <a:pos x="connsiteX1" y="connsiteY1"/>
                </a:cxn>
                <a:cxn ang="0">
                  <a:pos x="connsiteX2" y="connsiteY2"/>
                </a:cxn>
              </a:cxnLst>
              <a:rect l="l" t="t" r="r" b="b"/>
              <a:pathLst>
                <a:path w="624468" h="208167">
                  <a:moveTo>
                    <a:pt x="0" y="208167"/>
                  </a:moveTo>
                  <a:cubicBezTo>
                    <a:pt x="85492" y="104708"/>
                    <a:pt x="170985" y="1250"/>
                    <a:pt x="275063" y="11"/>
                  </a:cubicBezTo>
                  <a:cubicBezTo>
                    <a:pt x="379141" y="-1228"/>
                    <a:pt x="501804" y="99752"/>
                    <a:pt x="624468" y="200733"/>
                  </a:cubicBezTo>
                </a:path>
              </a:pathLst>
            </a:custGeom>
            <a:noFill/>
            <a:ln w="38100">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104" name="TextBox 103"/>
            <p:cNvSpPr txBox="1"/>
            <p:nvPr/>
          </p:nvSpPr>
          <p:spPr>
            <a:xfrm>
              <a:off x="7485210" y="2745077"/>
              <a:ext cx="1478692" cy="346249"/>
            </a:xfrm>
            <a:prstGeom prst="rect">
              <a:avLst/>
            </a:prstGeom>
            <a:noFill/>
          </p:spPr>
          <p:txBody>
            <a:bodyPr wrap="square" rtlCol="0">
              <a:spAutoFit/>
            </a:bodyPr>
            <a:lstStyle/>
            <a:p>
              <a:pPr algn="ctr" defTabSz="609585" fontAlgn="auto">
                <a:spcBef>
                  <a:spcPts val="0"/>
                </a:spcBef>
                <a:spcAft>
                  <a:spcPts val="0"/>
                </a:spcAft>
              </a:pPr>
              <a:r>
                <a:rPr lang="en-US" sz="2400" dirty="0">
                  <a:solidFill>
                    <a:srgbClr val="585D60"/>
                  </a:solidFill>
                  <a:latin typeface="Arial"/>
                </a:rPr>
                <a:t>Parallel</a:t>
              </a:r>
            </a:p>
          </p:txBody>
        </p:sp>
      </p:grpSp>
      <p:grpSp>
        <p:nvGrpSpPr>
          <p:cNvPr id="109" name="Group 108"/>
          <p:cNvGrpSpPr/>
          <p:nvPr/>
        </p:nvGrpSpPr>
        <p:grpSpPr>
          <a:xfrm>
            <a:off x="8299860" y="4476815"/>
            <a:ext cx="3831429" cy="2225898"/>
            <a:chOff x="6196087" y="3357611"/>
            <a:chExt cx="2873572" cy="1669424"/>
          </a:xfrm>
        </p:grpSpPr>
        <p:sp>
          <p:nvSpPr>
            <p:cNvPr id="106" name="Rectangle 105"/>
            <p:cNvSpPr/>
            <p:nvPr/>
          </p:nvSpPr>
          <p:spPr>
            <a:xfrm>
              <a:off x="6214946" y="3357611"/>
              <a:ext cx="2854713" cy="166942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grpSp>
          <p:nvGrpSpPr>
            <p:cNvPr id="100" name="Group 99"/>
            <p:cNvGrpSpPr/>
            <p:nvPr/>
          </p:nvGrpSpPr>
          <p:grpSpPr>
            <a:xfrm>
              <a:off x="6354305" y="3509598"/>
              <a:ext cx="1148872" cy="1033451"/>
              <a:chOff x="6354305" y="3479179"/>
              <a:chExt cx="1148872" cy="1033451"/>
            </a:xfrm>
          </p:grpSpPr>
          <p:sp>
            <p:nvSpPr>
              <p:cNvPr id="52" name="Oval 51"/>
              <p:cNvSpPr/>
              <p:nvPr/>
            </p:nvSpPr>
            <p:spPr>
              <a:xfrm>
                <a:off x="6870476" y="3479179"/>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53" name="Oval 52"/>
              <p:cNvSpPr/>
              <p:nvPr/>
            </p:nvSpPr>
            <p:spPr>
              <a:xfrm>
                <a:off x="6354305" y="3856568"/>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54" name="Oval 53"/>
              <p:cNvSpPr/>
              <p:nvPr/>
            </p:nvSpPr>
            <p:spPr>
              <a:xfrm>
                <a:off x="6550054" y="4422038"/>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55" name="Oval 54"/>
              <p:cNvSpPr/>
              <p:nvPr/>
            </p:nvSpPr>
            <p:spPr>
              <a:xfrm>
                <a:off x="7417139" y="3856568"/>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56" name="Oval 55"/>
              <p:cNvSpPr/>
              <p:nvPr/>
            </p:nvSpPr>
            <p:spPr>
              <a:xfrm>
                <a:off x="6870477" y="3977339"/>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57" name="Oval 56"/>
              <p:cNvSpPr/>
              <p:nvPr/>
            </p:nvSpPr>
            <p:spPr>
              <a:xfrm>
                <a:off x="7180723" y="4426592"/>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cxnSp>
            <p:nvCxnSpPr>
              <p:cNvPr id="61" name="Straight Connector 60"/>
              <p:cNvCxnSpPr>
                <a:stCxn id="52" idx="4"/>
                <a:endCxn id="56" idx="0"/>
              </p:cNvCxnSpPr>
              <p:nvPr/>
            </p:nvCxnSpPr>
            <p:spPr>
              <a:xfrm>
                <a:off x="6913495" y="3565217"/>
                <a:ext cx="1" cy="4121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53" idx="6"/>
                <a:endCxn id="56" idx="2"/>
              </p:cNvCxnSpPr>
              <p:nvPr/>
            </p:nvCxnSpPr>
            <p:spPr>
              <a:xfrm>
                <a:off x="6440343" y="3899587"/>
                <a:ext cx="430134" cy="12077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4" idx="7"/>
                <a:endCxn id="56" idx="3"/>
              </p:cNvCxnSpPr>
              <p:nvPr/>
            </p:nvCxnSpPr>
            <p:spPr>
              <a:xfrm flipV="1">
                <a:off x="6623492" y="4050777"/>
                <a:ext cx="259585" cy="383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57" idx="1"/>
                <a:endCxn id="56" idx="5"/>
              </p:cNvCxnSpPr>
              <p:nvPr/>
            </p:nvCxnSpPr>
            <p:spPr>
              <a:xfrm flipH="1" flipV="1">
                <a:off x="6943915" y="4050777"/>
                <a:ext cx="249408" cy="388415"/>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5" idx="2"/>
                <a:endCxn id="56" idx="6"/>
              </p:cNvCxnSpPr>
              <p:nvPr/>
            </p:nvCxnSpPr>
            <p:spPr>
              <a:xfrm flipH="1">
                <a:off x="6956515" y="3899587"/>
                <a:ext cx="460624" cy="1207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1" name="Group 100"/>
            <p:cNvGrpSpPr/>
            <p:nvPr/>
          </p:nvGrpSpPr>
          <p:grpSpPr>
            <a:xfrm>
              <a:off x="7840956" y="3509598"/>
              <a:ext cx="1148872" cy="1033451"/>
              <a:chOff x="7840956" y="3509598"/>
              <a:chExt cx="1148872" cy="1033451"/>
            </a:xfrm>
          </p:grpSpPr>
          <p:sp>
            <p:nvSpPr>
              <p:cNvPr id="71" name="Oval 70"/>
              <p:cNvSpPr/>
              <p:nvPr/>
            </p:nvSpPr>
            <p:spPr>
              <a:xfrm>
                <a:off x="8357127" y="3509598"/>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72" name="Oval 71"/>
              <p:cNvSpPr/>
              <p:nvPr/>
            </p:nvSpPr>
            <p:spPr>
              <a:xfrm>
                <a:off x="7840956" y="3886987"/>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73" name="Oval 72"/>
              <p:cNvSpPr/>
              <p:nvPr/>
            </p:nvSpPr>
            <p:spPr>
              <a:xfrm>
                <a:off x="8036705" y="4452457"/>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74" name="Oval 73"/>
              <p:cNvSpPr/>
              <p:nvPr/>
            </p:nvSpPr>
            <p:spPr>
              <a:xfrm>
                <a:off x="8903790" y="3886987"/>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76" name="Oval 75"/>
              <p:cNvSpPr/>
              <p:nvPr/>
            </p:nvSpPr>
            <p:spPr>
              <a:xfrm>
                <a:off x="8667374" y="4457011"/>
                <a:ext cx="86038" cy="860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cxnSp>
            <p:nvCxnSpPr>
              <p:cNvPr id="77" name="Straight Connector 76"/>
              <p:cNvCxnSpPr>
                <a:stCxn id="71" idx="3"/>
                <a:endCxn id="72" idx="7"/>
              </p:cNvCxnSpPr>
              <p:nvPr/>
            </p:nvCxnSpPr>
            <p:spPr>
              <a:xfrm flipH="1">
                <a:off x="7914394" y="3583036"/>
                <a:ext cx="455333" cy="316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2" idx="6"/>
                <a:endCxn id="74" idx="2"/>
              </p:cNvCxnSpPr>
              <p:nvPr/>
            </p:nvCxnSpPr>
            <p:spPr>
              <a:xfrm>
                <a:off x="7926994" y="3930006"/>
                <a:ext cx="9767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3" idx="0"/>
                <a:endCxn id="72" idx="4"/>
              </p:cNvCxnSpPr>
              <p:nvPr/>
            </p:nvCxnSpPr>
            <p:spPr>
              <a:xfrm flipH="1" flipV="1">
                <a:off x="7883975" y="3973025"/>
                <a:ext cx="195749" cy="4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6" idx="1"/>
                <a:endCxn id="72" idx="5"/>
              </p:cNvCxnSpPr>
              <p:nvPr/>
            </p:nvCxnSpPr>
            <p:spPr>
              <a:xfrm flipH="1" flipV="1">
                <a:off x="7914394" y="3960425"/>
                <a:ext cx="765580" cy="509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4" idx="2"/>
                <a:endCxn id="73" idx="7"/>
              </p:cNvCxnSpPr>
              <p:nvPr/>
            </p:nvCxnSpPr>
            <p:spPr>
              <a:xfrm flipH="1">
                <a:off x="8110143" y="3930006"/>
                <a:ext cx="793647" cy="535051"/>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73" idx="6"/>
                <a:endCxn id="76" idx="2"/>
              </p:cNvCxnSpPr>
              <p:nvPr/>
            </p:nvCxnSpPr>
            <p:spPr>
              <a:xfrm>
                <a:off x="8122743" y="4495476"/>
                <a:ext cx="544631" cy="4554"/>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76" idx="7"/>
                <a:endCxn id="74" idx="4"/>
              </p:cNvCxnSpPr>
              <p:nvPr/>
            </p:nvCxnSpPr>
            <p:spPr>
              <a:xfrm flipV="1">
                <a:off x="8740812" y="3973025"/>
                <a:ext cx="205997" cy="496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71" idx="5"/>
                <a:endCxn id="74" idx="1"/>
              </p:cNvCxnSpPr>
              <p:nvPr/>
            </p:nvCxnSpPr>
            <p:spPr>
              <a:xfrm>
                <a:off x="8430565" y="3583036"/>
                <a:ext cx="485825" cy="316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71" idx="3"/>
                <a:endCxn id="73" idx="7"/>
              </p:cNvCxnSpPr>
              <p:nvPr/>
            </p:nvCxnSpPr>
            <p:spPr>
              <a:xfrm flipH="1">
                <a:off x="8110143" y="3583036"/>
                <a:ext cx="259584" cy="882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1" idx="5"/>
                <a:endCxn id="76" idx="1"/>
              </p:cNvCxnSpPr>
              <p:nvPr/>
            </p:nvCxnSpPr>
            <p:spPr>
              <a:xfrm>
                <a:off x="8430565" y="3583036"/>
                <a:ext cx="249409" cy="886575"/>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2" name="Freeform 101"/>
            <p:cNvSpPr/>
            <p:nvPr/>
          </p:nvSpPr>
          <p:spPr>
            <a:xfrm>
              <a:off x="7312765" y="3453087"/>
              <a:ext cx="624468" cy="208167"/>
            </a:xfrm>
            <a:custGeom>
              <a:avLst/>
              <a:gdLst>
                <a:gd name="connsiteX0" fmla="*/ 0 w 624468"/>
                <a:gd name="connsiteY0" fmla="*/ 208167 h 208167"/>
                <a:gd name="connsiteX1" fmla="*/ 275063 w 624468"/>
                <a:gd name="connsiteY1" fmla="*/ 11 h 208167"/>
                <a:gd name="connsiteX2" fmla="*/ 624468 w 624468"/>
                <a:gd name="connsiteY2" fmla="*/ 200733 h 208167"/>
              </a:gdLst>
              <a:ahLst/>
              <a:cxnLst>
                <a:cxn ang="0">
                  <a:pos x="connsiteX0" y="connsiteY0"/>
                </a:cxn>
                <a:cxn ang="0">
                  <a:pos x="connsiteX1" y="connsiteY1"/>
                </a:cxn>
                <a:cxn ang="0">
                  <a:pos x="connsiteX2" y="connsiteY2"/>
                </a:cxn>
              </a:cxnLst>
              <a:rect l="l" t="t" r="r" b="b"/>
              <a:pathLst>
                <a:path w="624468" h="208167">
                  <a:moveTo>
                    <a:pt x="0" y="208167"/>
                  </a:moveTo>
                  <a:cubicBezTo>
                    <a:pt x="85492" y="104708"/>
                    <a:pt x="170985" y="1250"/>
                    <a:pt x="275063" y="11"/>
                  </a:cubicBezTo>
                  <a:cubicBezTo>
                    <a:pt x="379141" y="-1228"/>
                    <a:pt x="501804" y="99752"/>
                    <a:pt x="624468" y="200733"/>
                  </a:cubicBezTo>
                </a:path>
              </a:pathLst>
            </a:custGeom>
            <a:noFill/>
            <a:ln w="38100">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107" name="TextBox 106"/>
            <p:cNvSpPr txBox="1"/>
            <p:nvPr/>
          </p:nvSpPr>
          <p:spPr>
            <a:xfrm>
              <a:off x="6196087" y="4626041"/>
              <a:ext cx="1478692" cy="346249"/>
            </a:xfrm>
            <a:prstGeom prst="rect">
              <a:avLst/>
            </a:prstGeom>
            <a:noFill/>
          </p:spPr>
          <p:txBody>
            <a:bodyPr wrap="square" rtlCol="0">
              <a:spAutoFit/>
            </a:bodyPr>
            <a:lstStyle/>
            <a:p>
              <a:pPr algn="ctr" defTabSz="609585" fontAlgn="auto">
                <a:spcBef>
                  <a:spcPts val="0"/>
                </a:spcBef>
                <a:spcAft>
                  <a:spcPts val="0"/>
                </a:spcAft>
              </a:pPr>
              <a:r>
                <a:rPr lang="en-US" sz="2400" dirty="0">
                  <a:solidFill>
                    <a:srgbClr val="585D60"/>
                  </a:solidFill>
                  <a:latin typeface="Arial"/>
                </a:rPr>
                <a:t>Star</a:t>
              </a:r>
            </a:p>
          </p:txBody>
        </p:sp>
        <p:sp>
          <p:nvSpPr>
            <p:cNvPr id="108" name="TextBox 107"/>
            <p:cNvSpPr txBox="1"/>
            <p:nvPr/>
          </p:nvSpPr>
          <p:spPr>
            <a:xfrm>
              <a:off x="7772753" y="4626041"/>
              <a:ext cx="1244610" cy="346249"/>
            </a:xfrm>
            <a:prstGeom prst="rect">
              <a:avLst/>
            </a:prstGeom>
            <a:noFill/>
          </p:spPr>
          <p:txBody>
            <a:bodyPr wrap="square" rtlCol="0">
              <a:spAutoFit/>
            </a:bodyPr>
            <a:lstStyle/>
            <a:p>
              <a:pPr algn="ctr" defTabSz="609585" fontAlgn="auto">
                <a:spcBef>
                  <a:spcPts val="0"/>
                </a:spcBef>
                <a:spcAft>
                  <a:spcPts val="0"/>
                </a:spcAft>
              </a:pPr>
              <a:r>
                <a:rPr lang="en-US" sz="2400" dirty="0">
                  <a:solidFill>
                    <a:srgbClr val="585D60"/>
                  </a:solidFill>
                  <a:latin typeface="Arial"/>
                </a:rPr>
                <a:t>Mesh</a:t>
              </a:r>
            </a:p>
          </p:txBody>
        </p:sp>
      </p:grpSp>
      <p:grpSp>
        <p:nvGrpSpPr>
          <p:cNvPr id="31" name="Group 30"/>
          <p:cNvGrpSpPr/>
          <p:nvPr/>
        </p:nvGrpSpPr>
        <p:grpSpPr>
          <a:xfrm>
            <a:off x="8379344" y="109037"/>
            <a:ext cx="3672461" cy="2117696"/>
            <a:chOff x="6284508" y="81778"/>
            <a:chExt cx="2754346" cy="1588272"/>
          </a:xfrm>
        </p:grpSpPr>
        <p:sp>
          <p:nvSpPr>
            <p:cNvPr id="27" name="Rectangle 26"/>
            <p:cNvSpPr/>
            <p:nvPr/>
          </p:nvSpPr>
          <p:spPr>
            <a:xfrm>
              <a:off x="6284508" y="81778"/>
              <a:ext cx="2754346" cy="158827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cxnSp>
          <p:nvCxnSpPr>
            <p:cNvPr id="6" name="Straight Arrow Connector 5"/>
            <p:cNvCxnSpPr/>
            <p:nvPr/>
          </p:nvCxnSpPr>
          <p:spPr>
            <a:xfrm flipV="1">
              <a:off x="6571785" y="930412"/>
              <a:ext cx="2237690" cy="17847"/>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8274205" y="438614"/>
              <a:ext cx="7434" cy="996175"/>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549268" y="944137"/>
                  <a:ext cx="356839" cy="284742"/>
                </a:xfrm>
                <a:prstGeom prst="rect">
                  <a:avLst/>
                </a:prstGeom>
                <a:noFill/>
              </p:spPr>
              <p:txBody>
                <a:bodyPr wrap="square" rtlCol="0">
                  <a:spAutoFit/>
                </a:bodyPr>
                <a:lstStyle/>
                <a:p>
                  <a:pPr defTabSz="60958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1867" b="0" i="1">
                            <a:solidFill>
                              <a:srgbClr val="585D60"/>
                            </a:solidFill>
                            <a:latin typeface="Cambria Math" panose="02040503050406030204" pitchFamily="18" charset="0"/>
                          </a:rPr>
                          <m:t>ℜ</m:t>
                        </m:r>
                        <m:r>
                          <a:rPr lang="en-US" sz="1867" b="0" i="1">
                            <a:solidFill>
                              <a:srgbClr val="585D60"/>
                            </a:solidFill>
                            <a:latin typeface="Cambria Math" panose="02040503050406030204" pitchFamily="18" charset="0"/>
                          </a:rPr>
                          <m:t>(</m:t>
                        </m:r>
                        <m:r>
                          <a:rPr lang="en-US" sz="1867" b="0" i="1">
                            <a:solidFill>
                              <a:srgbClr val="585D60"/>
                            </a:solidFill>
                            <a:latin typeface="Cambria Math" panose="02040503050406030204" pitchFamily="18" charset="0"/>
                          </a:rPr>
                          <m:t>𝑠</m:t>
                        </m:r>
                        <m:r>
                          <a:rPr lang="en-US" sz="1867" b="0" i="1">
                            <a:solidFill>
                              <a:srgbClr val="585D60"/>
                            </a:solidFill>
                            <a:latin typeface="Cambria Math" panose="02040503050406030204" pitchFamily="18" charset="0"/>
                          </a:rPr>
                          <m:t>)</m:t>
                        </m:r>
                      </m:oMath>
                    </m:oMathPara>
                  </a14:m>
                  <a:endParaRPr lang="en-US" sz="1867" b="0" dirty="0">
                    <a:solidFill>
                      <a:srgbClr val="585D60"/>
                    </a:solidFill>
                    <a:latin typeface="Aria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549268" y="944137"/>
                  <a:ext cx="356839" cy="307777"/>
                </a:xfrm>
                <a:prstGeom prst="rect">
                  <a:avLst/>
                </a:prstGeom>
                <a:blipFill rotWithShape="0">
                  <a:blip r:embed="rId8"/>
                  <a:stretch>
                    <a:fillRect r="-5084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746369" y="347363"/>
                  <a:ext cx="356839" cy="284742"/>
                </a:xfrm>
                <a:prstGeom prst="rect">
                  <a:avLst/>
                </a:prstGeom>
                <a:noFill/>
              </p:spPr>
              <p:txBody>
                <a:bodyPr wrap="square" rtlCol="0">
                  <a:spAutoFit/>
                </a:bodyPr>
                <a:lstStyle/>
                <a:p>
                  <a:pPr defTabSz="60958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1867" b="0" i="1">
                            <a:solidFill>
                              <a:srgbClr val="585D60"/>
                            </a:solidFill>
                            <a:latin typeface="Cambria Math" panose="02040503050406030204" pitchFamily="18" charset="0"/>
                          </a:rPr>
                          <m:t>ℑ</m:t>
                        </m:r>
                        <m:r>
                          <a:rPr lang="en-US" sz="1867" b="0" i="1">
                            <a:solidFill>
                              <a:srgbClr val="585D60"/>
                            </a:solidFill>
                            <a:latin typeface="Cambria Math" panose="02040503050406030204" pitchFamily="18" charset="0"/>
                          </a:rPr>
                          <m:t>(</m:t>
                        </m:r>
                        <m:r>
                          <a:rPr lang="en-US" sz="1867" b="0" i="1">
                            <a:solidFill>
                              <a:srgbClr val="585D60"/>
                            </a:solidFill>
                            <a:latin typeface="Cambria Math" panose="02040503050406030204" pitchFamily="18" charset="0"/>
                          </a:rPr>
                          <m:t>𝑠</m:t>
                        </m:r>
                        <m:r>
                          <a:rPr lang="en-US" sz="1867" b="0" i="1">
                            <a:solidFill>
                              <a:srgbClr val="585D60"/>
                            </a:solidFill>
                            <a:latin typeface="Cambria Math" panose="02040503050406030204" pitchFamily="18" charset="0"/>
                          </a:rPr>
                          <m:t>)</m:t>
                        </m:r>
                      </m:oMath>
                    </m:oMathPara>
                  </a14:m>
                  <a:endParaRPr lang="en-US" sz="1867" b="0" dirty="0">
                    <a:solidFill>
                      <a:srgbClr val="585D60"/>
                    </a:solidFill>
                    <a:latin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746369" y="347363"/>
                  <a:ext cx="356839" cy="307777"/>
                </a:xfrm>
                <a:prstGeom prst="rect">
                  <a:avLst/>
                </a:prstGeom>
                <a:blipFill rotWithShape="0">
                  <a:blip r:embed="rId3"/>
                  <a:stretch>
                    <a:fillRect r="-4655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15313" y="81778"/>
                  <a:ext cx="1475678" cy="523316"/>
                </a:xfrm>
                <a:prstGeom prst="rect">
                  <a:avLst/>
                </a:prstGeom>
                <a:noFill/>
              </p:spPr>
              <p:txBody>
                <a:bodyPr wrap="square" rtlCol="0">
                  <a:spAutoFit/>
                </a:bodyPr>
                <a:lstStyle/>
                <a:p>
                  <a:pPr defTabSz="60958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1867" b="0" i="1">
                            <a:solidFill>
                              <a:srgbClr val="585D60"/>
                            </a:solidFill>
                            <a:latin typeface="Cambria Math" panose="02040503050406030204" pitchFamily="18" charset="0"/>
                          </a:rPr>
                          <m:t>𝑍</m:t>
                        </m:r>
                        <m:d>
                          <m:dPr>
                            <m:ctrlPr>
                              <a:rPr lang="en-US" sz="1867" b="0" i="1">
                                <a:solidFill>
                                  <a:srgbClr val="585D60"/>
                                </a:solidFill>
                                <a:latin typeface="Cambria Math" panose="02040503050406030204" pitchFamily="18" charset="0"/>
                              </a:rPr>
                            </m:ctrlPr>
                          </m:dPr>
                          <m:e>
                            <m:r>
                              <a:rPr lang="en-US" sz="1867" b="0" i="1">
                                <a:solidFill>
                                  <a:srgbClr val="585D60"/>
                                </a:solidFill>
                                <a:latin typeface="Cambria Math" panose="02040503050406030204" pitchFamily="18" charset="0"/>
                              </a:rPr>
                              <m:t>𝑠</m:t>
                            </m:r>
                          </m:e>
                        </m:d>
                        <m:r>
                          <a:rPr lang="en-US" sz="1867" b="0" i="1">
                            <a:solidFill>
                              <a:srgbClr val="585D60"/>
                            </a:solidFill>
                            <a:latin typeface="Cambria Math" panose="02040503050406030204" pitchFamily="18" charset="0"/>
                          </a:rPr>
                          <m:t>=</m:t>
                        </m:r>
                        <m:f>
                          <m:fPr>
                            <m:ctrlPr>
                              <a:rPr lang="en-US" sz="1867" b="0" i="1">
                                <a:solidFill>
                                  <a:srgbClr val="585D60"/>
                                </a:solidFill>
                                <a:latin typeface="Cambria Math" panose="02040503050406030204" pitchFamily="18" charset="0"/>
                              </a:rPr>
                            </m:ctrlPr>
                          </m:fPr>
                          <m:num>
                            <m:r>
                              <a:rPr lang="en-US" sz="1867" b="0" i="1">
                                <a:solidFill>
                                  <a:srgbClr val="585D60"/>
                                </a:solidFill>
                                <a:latin typeface="Cambria Math" panose="02040503050406030204" pitchFamily="18" charset="0"/>
                              </a:rPr>
                              <m:t>𝑞</m:t>
                            </m:r>
                            <m:d>
                              <m:dPr>
                                <m:ctrlPr>
                                  <a:rPr lang="en-US" sz="1867" b="0" i="1">
                                    <a:solidFill>
                                      <a:srgbClr val="585D60"/>
                                    </a:solidFill>
                                    <a:latin typeface="Cambria Math" panose="02040503050406030204" pitchFamily="18" charset="0"/>
                                  </a:rPr>
                                </m:ctrlPr>
                              </m:dPr>
                              <m:e>
                                <m:r>
                                  <a:rPr lang="en-US" sz="1867" b="0" i="1">
                                    <a:solidFill>
                                      <a:srgbClr val="585D60"/>
                                    </a:solidFill>
                                    <a:latin typeface="Cambria Math" panose="02040503050406030204" pitchFamily="18" charset="0"/>
                                  </a:rPr>
                                  <m:t>𝑠</m:t>
                                </m:r>
                              </m:e>
                            </m:d>
                          </m:num>
                          <m:den>
                            <m:r>
                              <a:rPr lang="en-US" sz="1867" b="0" i="1">
                                <a:solidFill>
                                  <a:srgbClr val="585D60"/>
                                </a:solidFill>
                                <a:latin typeface="Cambria Math" panose="02040503050406030204" pitchFamily="18" charset="0"/>
                              </a:rPr>
                              <m:t>𝑝</m:t>
                            </m:r>
                            <m:d>
                              <m:dPr>
                                <m:ctrlPr>
                                  <a:rPr lang="en-US" sz="1867" b="0" i="1">
                                    <a:solidFill>
                                      <a:srgbClr val="585D60"/>
                                    </a:solidFill>
                                    <a:latin typeface="Cambria Math" panose="02040503050406030204" pitchFamily="18" charset="0"/>
                                  </a:rPr>
                                </m:ctrlPr>
                              </m:dPr>
                              <m:e>
                                <m:r>
                                  <a:rPr lang="en-US" sz="1867" b="0" i="1">
                                    <a:solidFill>
                                      <a:srgbClr val="585D60"/>
                                    </a:solidFill>
                                    <a:latin typeface="Cambria Math" panose="02040503050406030204" pitchFamily="18" charset="0"/>
                                  </a:rPr>
                                  <m:t>𝑠</m:t>
                                </m:r>
                              </m:e>
                            </m:d>
                          </m:den>
                        </m:f>
                      </m:oMath>
                    </m:oMathPara>
                  </a14:m>
                  <a:endParaRPr lang="en-US" sz="1867" b="0" dirty="0">
                    <a:solidFill>
                      <a:srgbClr val="585D60"/>
                    </a:solidFill>
                    <a:latin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315313" y="81778"/>
                  <a:ext cx="1475678" cy="546753"/>
                </a:xfrm>
                <a:prstGeom prst="rect">
                  <a:avLst/>
                </a:prstGeom>
                <a:blipFill rotWithShape="0">
                  <a:blip r:embed="rId4"/>
                  <a:stretch>
                    <a:fillRect b="-1111"/>
                  </a:stretch>
                </a:blipFill>
              </p:spPr>
              <p:txBody>
                <a:bodyPr/>
                <a:lstStyle/>
                <a:p>
                  <a:r>
                    <a:rPr lang="en-US">
                      <a:noFill/>
                    </a:rPr>
                    <a:t> </a:t>
                  </a:r>
                </a:p>
              </p:txBody>
            </p:sp>
          </mc:Fallback>
        </mc:AlternateContent>
        <p:grpSp>
          <p:nvGrpSpPr>
            <p:cNvPr id="15" name="Group 14"/>
            <p:cNvGrpSpPr/>
            <p:nvPr/>
          </p:nvGrpSpPr>
          <p:grpSpPr>
            <a:xfrm>
              <a:off x="7033166" y="887296"/>
              <a:ext cx="120800" cy="104078"/>
              <a:chOff x="7342768" y="2027354"/>
              <a:chExt cx="120800" cy="104078"/>
            </a:xfrm>
          </p:grpSpPr>
          <p:cxnSp>
            <p:nvCxnSpPr>
              <p:cNvPr id="13" name="Straight Connector 12"/>
              <p:cNvCxnSpPr/>
              <p:nvPr/>
            </p:nvCxnSpPr>
            <p:spPr>
              <a:xfrm>
                <a:off x="7342768" y="2027354"/>
                <a:ext cx="120800" cy="1040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7342768" y="2027354"/>
                <a:ext cx="120800" cy="1040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7434768" y="887296"/>
              <a:ext cx="120800" cy="104078"/>
              <a:chOff x="7342768" y="2027354"/>
              <a:chExt cx="120800" cy="104078"/>
            </a:xfrm>
          </p:grpSpPr>
          <p:cxnSp>
            <p:nvCxnSpPr>
              <p:cNvPr id="17" name="Straight Connector 16"/>
              <p:cNvCxnSpPr/>
              <p:nvPr/>
            </p:nvCxnSpPr>
            <p:spPr>
              <a:xfrm>
                <a:off x="7342768" y="2027354"/>
                <a:ext cx="120800" cy="1040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7342768" y="2027354"/>
                <a:ext cx="120800" cy="1040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8117173" y="887296"/>
              <a:ext cx="120800" cy="104078"/>
              <a:chOff x="7342768" y="2027354"/>
              <a:chExt cx="120800" cy="104078"/>
            </a:xfrm>
          </p:grpSpPr>
          <p:cxnSp>
            <p:nvCxnSpPr>
              <p:cNvPr id="20" name="Straight Connector 19"/>
              <p:cNvCxnSpPr/>
              <p:nvPr/>
            </p:nvCxnSpPr>
            <p:spPr>
              <a:xfrm>
                <a:off x="7342768" y="2027354"/>
                <a:ext cx="120800" cy="1040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342768" y="2027354"/>
                <a:ext cx="120800" cy="1040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Oval 21"/>
            <p:cNvSpPr/>
            <p:nvPr/>
          </p:nvSpPr>
          <p:spPr>
            <a:xfrm>
              <a:off x="6853194" y="902903"/>
              <a:ext cx="82239" cy="72865"/>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23" name="Oval 22"/>
            <p:cNvSpPr/>
            <p:nvPr/>
          </p:nvSpPr>
          <p:spPr>
            <a:xfrm>
              <a:off x="7253247" y="902903"/>
              <a:ext cx="82239" cy="72865"/>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24" name="Oval 23"/>
            <p:cNvSpPr/>
            <p:nvPr/>
          </p:nvSpPr>
          <p:spPr>
            <a:xfrm>
              <a:off x="7883668" y="902903"/>
              <a:ext cx="82239" cy="72865"/>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26" name="TextBox 25"/>
            <p:cNvSpPr txBox="1"/>
            <p:nvPr/>
          </p:nvSpPr>
          <p:spPr>
            <a:xfrm>
              <a:off x="6651026" y="1146046"/>
              <a:ext cx="1070042" cy="346249"/>
            </a:xfrm>
            <a:prstGeom prst="rect">
              <a:avLst/>
            </a:prstGeom>
            <a:noFill/>
          </p:spPr>
          <p:txBody>
            <a:bodyPr wrap="square" rtlCol="0">
              <a:spAutoFit/>
            </a:bodyPr>
            <a:lstStyle/>
            <a:p>
              <a:pPr defTabSz="609585" fontAlgn="auto">
                <a:spcBef>
                  <a:spcPts val="0"/>
                </a:spcBef>
                <a:spcAft>
                  <a:spcPts val="0"/>
                </a:spcAft>
              </a:pPr>
              <a:r>
                <a:rPr lang="en-US" sz="2400" dirty="0">
                  <a:solidFill>
                    <a:srgbClr val="585D60"/>
                  </a:solidFill>
                  <a:latin typeface="Arial"/>
                </a:rPr>
                <a:t>APZ</a:t>
              </a:r>
            </a:p>
          </p:txBody>
        </p:sp>
        <p:sp>
          <p:nvSpPr>
            <p:cNvPr id="5" name="Freeform 4"/>
            <p:cNvSpPr/>
            <p:nvPr/>
          </p:nvSpPr>
          <p:spPr>
            <a:xfrm>
              <a:off x="7553093" y="200722"/>
              <a:ext cx="319668" cy="654205"/>
            </a:xfrm>
            <a:custGeom>
              <a:avLst/>
              <a:gdLst>
                <a:gd name="connsiteX0" fmla="*/ 0 w 319668"/>
                <a:gd name="connsiteY0" fmla="*/ 0 h 654205"/>
                <a:gd name="connsiteX1" fmla="*/ 185853 w 319668"/>
                <a:gd name="connsiteY1" fmla="*/ 133815 h 654205"/>
                <a:gd name="connsiteX2" fmla="*/ 163551 w 319668"/>
                <a:gd name="connsiteY2" fmla="*/ 371707 h 654205"/>
                <a:gd name="connsiteX3" fmla="*/ 319668 w 319668"/>
                <a:gd name="connsiteY3" fmla="*/ 654205 h 654205"/>
              </a:gdLst>
              <a:ahLst/>
              <a:cxnLst>
                <a:cxn ang="0">
                  <a:pos x="connsiteX0" y="connsiteY0"/>
                </a:cxn>
                <a:cxn ang="0">
                  <a:pos x="connsiteX1" y="connsiteY1"/>
                </a:cxn>
                <a:cxn ang="0">
                  <a:pos x="connsiteX2" y="connsiteY2"/>
                </a:cxn>
                <a:cxn ang="0">
                  <a:pos x="connsiteX3" y="connsiteY3"/>
                </a:cxn>
              </a:cxnLst>
              <a:rect l="l" t="t" r="r" b="b"/>
              <a:pathLst>
                <a:path w="319668" h="654205">
                  <a:moveTo>
                    <a:pt x="0" y="0"/>
                  </a:moveTo>
                  <a:cubicBezTo>
                    <a:pt x="79297" y="35932"/>
                    <a:pt x="158595" y="71864"/>
                    <a:pt x="185853" y="133815"/>
                  </a:cubicBezTo>
                  <a:cubicBezTo>
                    <a:pt x="213111" y="195766"/>
                    <a:pt x="141249" y="284975"/>
                    <a:pt x="163551" y="371707"/>
                  </a:cubicBezTo>
                  <a:cubicBezTo>
                    <a:pt x="185854" y="458439"/>
                    <a:pt x="252761" y="556322"/>
                    <a:pt x="319668" y="654205"/>
                  </a:cubicBezTo>
                </a:path>
              </a:pathLst>
            </a:custGeom>
            <a:noFill/>
            <a:ln>
              <a:solidFill>
                <a:srgbClr val="00B05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7" name="Freeform 6"/>
            <p:cNvSpPr/>
            <p:nvPr/>
          </p:nvSpPr>
          <p:spPr>
            <a:xfrm>
              <a:off x="7352371" y="609600"/>
              <a:ext cx="141249" cy="252761"/>
            </a:xfrm>
            <a:custGeom>
              <a:avLst/>
              <a:gdLst>
                <a:gd name="connsiteX0" fmla="*/ 0 w 141249"/>
                <a:gd name="connsiteY0" fmla="*/ 0 h 252761"/>
                <a:gd name="connsiteX1" fmla="*/ 89209 w 141249"/>
                <a:gd name="connsiteY1" fmla="*/ 104078 h 252761"/>
                <a:gd name="connsiteX2" fmla="*/ 141249 w 141249"/>
                <a:gd name="connsiteY2" fmla="*/ 252761 h 252761"/>
              </a:gdLst>
              <a:ahLst/>
              <a:cxnLst>
                <a:cxn ang="0">
                  <a:pos x="connsiteX0" y="connsiteY0"/>
                </a:cxn>
                <a:cxn ang="0">
                  <a:pos x="connsiteX1" y="connsiteY1"/>
                </a:cxn>
                <a:cxn ang="0">
                  <a:pos x="connsiteX2" y="connsiteY2"/>
                </a:cxn>
              </a:cxnLst>
              <a:rect l="l" t="t" r="r" b="b"/>
              <a:pathLst>
                <a:path w="141249" h="252761">
                  <a:moveTo>
                    <a:pt x="0" y="0"/>
                  </a:moveTo>
                  <a:cubicBezTo>
                    <a:pt x="32834" y="30975"/>
                    <a:pt x="65668" y="61951"/>
                    <a:pt x="89209" y="104078"/>
                  </a:cubicBezTo>
                  <a:cubicBezTo>
                    <a:pt x="112751" y="146205"/>
                    <a:pt x="127000" y="199483"/>
                    <a:pt x="141249" y="252761"/>
                  </a:cubicBezTo>
                </a:path>
              </a:pathLst>
            </a:custGeom>
            <a:noFill/>
            <a:ln>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12" name="Freeform 11"/>
            <p:cNvSpPr/>
            <p:nvPr/>
          </p:nvSpPr>
          <p:spPr>
            <a:xfrm>
              <a:off x="7099610" y="617034"/>
              <a:ext cx="133814" cy="245327"/>
            </a:xfrm>
            <a:custGeom>
              <a:avLst/>
              <a:gdLst>
                <a:gd name="connsiteX0" fmla="*/ 133814 w 133814"/>
                <a:gd name="connsiteY0" fmla="*/ 0 h 245327"/>
                <a:gd name="connsiteX1" fmla="*/ 37170 w 133814"/>
                <a:gd name="connsiteY1" fmla="*/ 89210 h 245327"/>
                <a:gd name="connsiteX2" fmla="*/ 0 w 133814"/>
                <a:gd name="connsiteY2" fmla="*/ 245327 h 245327"/>
              </a:gdLst>
              <a:ahLst/>
              <a:cxnLst>
                <a:cxn ang="0">
                  <a:pos x="connsiteX0" y="connsiteY0"/>
                </a:cxn>
                <a:cxn ang="0">
                  <a:pos x="connsiteX1" y="connsiteY1"/>
                </a:cxn>
                <a:cxn ang="0">
                  <a:pos x="connsiteX2" y="connsiteY2"/>
                </a:cxn>
              </a:cxnLst>
              <a:rect l="l" t="t" r="r" b="b"/>
              <a:pathLst>
                <a:path w="133814" h="245327">
                  <a:moveTo>
                    <a:pt x="133814" y="0"/>
                  </a:moveTo>
                  <a:cubicBezTo>
                    <a:pt x="96643" y="24161"/>
                    <a:pt x="59472" y="48322"/>
                    <a:pt x="37170" y="89210"/>
                  </a:cubicBezTo>
                  <a:cubicBezTo>
                    <a:pt x="14868" y="130098"/>
                    <a:pt x="7434" y="187712"/>
                    <a:pt x="0" y="245327"/>
                  </a:cubicBezTo>
                </a:path>
              </a:pathLst>
            </a:custGeom>
            <a:noFill/>
            <a:ln>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sp>
          <p:nvSpPr>
            <p:cNvPr id="25" name="Freeform 24"/>
            <p:cNvSpPr/>
            <p:nvPr/>
          </p:nvSpPr>
          <p:spPr>
            <a:xfrm>
              <a:off x="7306021" y="498088"/>
              <a:ext cx="410623" cy="341971"/>
            </a:xfrm>
            <a:custGeom>
              <a:avLst/>
              <a:gdLst>
                <a:gd name="connsiteX0" fmla="*/ 410623 w 410623"/>
                <a:gd name="connsiteY0" fmla="*/ 0 h 341971"/>
                <a:gd name="connsiteX1" fmla="*/ 217335 w 410623"/>
                <a:gd name="connsiteY1" fmla="*/ 170985 h 341971"/>
                <a:gd name="connsiteX2" fmla="*/ 31481 w 410623"/>
                <a:gd name="connsiteY2" fmla="*/ 193288 h 341971"/>
                <a:gd name="connsiteX3" fmla="*/ 1745 w 410623"/>
                <a:gd name="connsiteY3" fmla="*/ 341971 h 341971"/>
              </a:gdLst>
              <a:ahLst/>
              <a:cxnLst>
                <a:cxn ang="0">
                  <a:pos x="connsiteX0" y="connsiteY0"/>
                </a:cxn>
                <a:cxn ang="0">
                  <a:pos x="connsiteX1" y="connsiteY1"/>
                </a:cxn>
                <a:cxn ang="0">
                  <a:pos x="connsiteX2" y="connsiteY2"/>
                </a:cxn>
                <a:cxn ang="0">
                  <a:pos x="connsiteX3" y="connsiteY3"/>
                </a:cxn>
              </a:cxnLst>
              <a:rect l="l" t="t" r="r" b="b"/>
              <a:pathLst>
                <a:path w="410623" h="341971">
                  <a:moveTo>
                    <a:pt x="410623" y="0"/>
                  </a:moveTo>
                  <a:cubicBezTo>
                    <a:pt x="345574" y="69385"/>
                    <a:pt x="280525" y="138770"/>
                    <a:pt x="217335" y="170985"/>
                  </a:cubicBezTo>
                  <a:cubicBezTo>
                    <a:pt x="154145" y="203200"/>
                    <a:pt x="67413" y="164790"/>
                    <a:pt x="31481" y="193288"/>
                  </a:cubicBezTo>
                  <a:cubicBezTo>
                    <a:pt x="-4451" y="221786"/>
                    <a:pt x="-1353" y="281878"/>
                    <a:pt x="1745" y="341971"/>
                  </a:cubicBezTo>
                </a:path>
              </a:pathLst>
            </a:custGeom>
            <a:noFill/>
            <a:ln>
              <a:solidFill>
                <a:srgbClr val="00B05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b="0">
                <a:solidFill>
                  <a:prstClr val="white"/>
                </a:solidFill>
              </a:endParaRPr>
            </a:p>
          </p:txBody>
        </p:sp>
      </p:grpSp>
      <p:graphicFrame>
        <p:nvGraphicFramePr>
          <p:cNvPr id="33" name="Object 32"/>
          <p:cNvGraphicFramePr>
            <a:graphicFrameLocks noChangeAspect="1"/>
          </p:cNvGraphicFramePr>
          <p:nvPr>
            <p:extLst>
              <p:ext uri="{D42A27DB-BD31-4B8C-83A1-F6EECF244321}">
                <p14:modId xmlns:p14="http://schemas.microsoft.com/office/powerpoint/2010/main" val="589034033"/>
              </p:ext>
            </p:extLst>
          </p:nvPr>
        </p:nvGraphicFramePr>
        <p:xfrm>
          <a:off x="6028440" y="6068497"/>
          <a:ext cx="2206104" cy="687147"/>
        </p:xfrm>
        <a:graphic>
          <a:graphicData uri="http://schemas.openxmlformats.org/presentationml/2006/ole">
            <mc:AlternateContent xmlns:mc="http://schemas.openxmlformats.org/markup-compatibility/2006">
              <mc:Choice xmlns:v="urn:schemas-microsoft-com:vml" Requires="v">
                <p:oleObj spid="_x0000_s10243" name="Equation" r:id="rId9" imgW="1549080" imgH="482400" progId="Equation.DSMT4">
                  <p:embed/>
                </p:oleObj>
              </mc:Choice>
              <mc:Fallback>
                <p:oleObj name="Equation" r:id="rId9" imgW="1549080" imgH="482400" progId="Equation.DSMT4">
                  <p:embed/>
                  <p:pic>
                    <p:nvPicPr>
                      <p:cNvPr id="0" name=""/>
                      <p:cNvPicPr/>
                      <p:nvPr/>
                    </p:nvPicPr>
                    <p:blipFill>
                      <a:blip r:embed="rId10"/>
                      <a:stretch>
                        <a:fillRect/>
                      </a:stretch>
                    </p:blipFill>
                    <p:spPr>
                      <a:xfrm>
                        <a:off x="6028440" y="6068497"/>
                        <a:ext cx="2206104" cy="687147"/>
                      </a:xfrm>
                      <a:prstGeom prst="rect">
                        <a:avLst/>
                      </a:prstGeom>
                    </p:spPr>
                  </p:pic>
                </p:oleObj>
              </mc:Fallback>
            </mc:AlternateContent>
          </a:graphicData>
        </a:graphic>
      </p:graphicFrame>
    </p:spTree>
    <p:extLst>
      <p:ext uri="{BB962C8B-B14F-4D97-AF65-F5344CB8AC3E}">
        <p14:creationId xmlns:p14="http://schemas.microsoft.com/office/powerpoint/2010/main" val="25358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Elements of An Equivalent-Circuit Battery Model</a:t>
            </a:r>
            <a:endParaRPr lang="en-US" sz="4000" dirty="0"/>
          </a:p>
        </p:txBody>
      </p:sp>
      <p:cxnSp>
        <p:nvCxnSpPr>
          <p:cNvPr id="3" name="Straight Connector 2"/>
          <p:cNvCxnSpPr>
            <a:stCxn id="37" idx="6"/>
            <a:endCxn id="54" idx="2"/>
          </p:cNvCxnSpPr>
          <p:nvPr/>
        </p:nvCxnSpPr>
        <p:spPr>
          <a:xfrm>
            <a:off x="1032830" y="2320162"/>
            <a:ext cx="9755319" cy="13335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536355" y="1482478"/>
            <a:ext cx="1724144" cy="17106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srgbClr val="E2E1E4">
                  <a:lumMod val="25000"/>
                </a:srgbClr>
              </a:solidFill>
            </a:endParaRPr>
          </a:p>
        </p:txBody>
      </p:sp>
      <p:sp>
        <p:nvSpPr>
          <p:cNvPr id="5" name="Rectangle 4"/>
          <p:cNvSpPr/>
          <p:nvPr/>
        </p:nvSpPr>
        <p:spPr>
          <a:xfrm>
            <a:off x="3915318" y="1473029"/>
            <a:ext cx="4407877" cy="17242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srgbClr val="E2E1E4">
                  <a:lumMod val="25000"/>
                </a:srgbClr>
              </a:solidFill>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713" y="1609685"/>
            <a:ext cx="5719912" cy="119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899073" y="3193086"/>
                <a:ext cx="2440367" cy="646331"/>
              </a:xfrm>
              <a:prstGeom prst="rect">
                <a:avLst/>
              </a:prstGeom>
              <a:noFill/>
            </p:spPr>
            <p:txBody>
              <a:bodyPr wrap="square" rtlCol="0">
                <a:spAutoFit/>
              </a:bodyPr>
              <a:lstStyle/>
              <a:p>
                <a:pPr algn="ctr" defTabSz="609585" fontAlgn="auto">
                  <a:spcBef>
                    <a:spcPts val="0"/>
                  </a:spcBef>
                  <a:spcAft>
                    <a:spcPts val="0"/>
                  </a:spcAft>
                </a:pPr>
                <a:r>
                  <a:rPr lang="en-US" sz="1800" b="0" dirty="0">
                    <a:solidFill>
                      <a:srgbClr val="E2E1E4">
                        <a:lumMod val="25000"/>
                      </a:srgbClr>
                    </a:solidFill>
                    <a:latin typeface="Arial"/>
                  </a:rPr>
                  <a:t>Middle Frequencies</a:t>
                </a:r>
              </a:p>
              <a:p>
                <a:pPr algn="ctr" defTabSz="609585" fontAlgn="auto">
                  <a:spcBef>
                    <a:spcPts val="0"/>
                  </a:spcBef>
                  <a:spcAft>
                    <a:spcPts val="0"/>
                  </a:spcAft>
                </a:pPr>
                <a:r>
                  <a:rPr lang="en-US" sz="1800" b="0" dirty="0">
                    <a:solidFill>
                      <a:srgbClr val="E2E1E4">
                        <a:lumMod val="25000"/>
                      </a:srgbClr>
                    </a:solidFill>
                    <a:latin typeface="Arial"/>
                  </a:rPr>
                  <a:t>1 </a:t>
                </a:r>
                <a:r>
                  <a:rPr lang="en-US" sz="1800" b="0" dirty="0" err="1">
                    <a:solidFill>
                      <a:srgbClr val="E2E1E4">
                        <a:lumMod val="25000"/>
                      </a:srgbClr>
                    </a:solidFill>
                    <a:latin typeface="Arial"/>
                  </a:rPr>
                  <a:t>mHz</a:t>
                </a:r>
                <a:r>
                  <a:rPr lang="en-US" sz="1800" b="0" dirty="0">
                    <a:solidFill>
                      <a:srgbClr val="E2E1E4">
                        <a:lumMod val="25000"/>
                      </a:srgbClr>
                    </a:solidFill>
                    <a:latin typeface="Arial"/>
                  </a:rPr>
                  <a:t> </a:t>
                </a:r>
                <a14:m>
                  <m:oMath xmlns:m="http://schemas.openxmlformats.org/officeDocument/2006/math">
                    <m:r>
                      <a:rPr lang="en-US" sz="1800" b="0" i="1">
                        <a:solidFill>
                          <a:srgbClr val="E2E1E4">
                            <a:lumMod val="25000"/>
                          </a:srgbClr>
                        </a:solidFill>
                        <a:latin typeface="Cambria Math" panose="02040503050406030204" pitchFamily="18" charset="0"/>
                      </a:rPr>
                      <m:t>&lt;</m:t>
                    </m:r>
                    <m:r>
                      <a:rPr lang="en-US" sz="1800" b="0" i="1">
                        <a:solidFill>
                          <a:srgbClr val="E2E1E4">
                            <a:lumMod val="25000"/>
                          </a:srgbClr>
                        </a:solidFill>
                        <a:latin typeface="Cambria Math" panose="02040503050406030204" pitchFamily="18" charset="0"/>
                      </a:rPr>
                      <m:t>𝜔</m:t>
                    </m:r>
                    <m:r>
                      <a:rPr lang="en-US" sz="1800" b="0" i="1">
                        <a:solidFill>
                          <a:srgbClr val="E2E1E4">
                            <a:lumMod val="25000"/>
                          </a:srgbClr>
                        </a:solidFill>
                        <a:latin typeface="Cambria Math" panose="02040503050406030204" pitchFamily="18" charset="0"/>
                      </a:rPr>
                      <m:t>&lt;</m:t>
                    </m:r>
                  </m:oMath>
                </a14:m>
                <a:r>
                  <a:rPr lang="en-US" sz="1800" b="0" dirty="0">
                    <a:solidFill>
                      <a:srgbClr val="E2E1E4">
                        <a:lumMod val="25000"/>
                      </a:srgbClr>
                    </a:solidFill>
                    <a:latin typeface="Arial"/>
                  </a:rPr>
                  <a:t> 10 Hz</a:t>
                </a:r>
              </a:p>
            </p:txBody>
          </p:sp>
        </mc:Choice>
        <mc:Fallback xmlns="">
          <p:sp>
            <p:nvSpPr>
              <p:cNvPr id="7" name="TextBox 6"/>
              <p:cNvSpPr txBox="1">
                <a:spLocks noRot="1" noChangeAspect="1" noMove="1" noResize="1" noEditPoints="1" noAdjustHandles="1" noChangeArrowheads="1" noChangeShapeType="1" noTextEdit="1"/>
              </p:cNvSpPr>
              <p:nvPr/>
            </p:nvSpPr>
            <p:spPr>
              <a:xfrm>
                <a:off x="3674304" y="2394814"/>
                <a:ext cx="1830275" cy="507831"/>
              </a:xfrm>
              <a:prstGeom prst="rect">
                <a:avLst/>
              </a:prstGeom>
              <a:blipFill rotWithShape="0">
                <a:blip r:embed="rId3"/>
                <a:stretch>
                  <a:fillRect t="-2410" b="-12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36488" y="2710001"/>
                <a:ext cx="325677" cy="369332"/>
              </a:xfrm>
              <a:prstGeom prst="rect">
                <a:avLst/>
              </a:prstGeom>
              <a:noFill/>
            </p:spPr>
            <p:txBody>
              <a:bodyPr wrap="square" rtlCol="0">
                <a:spAutoFit/>
              </a:bodyPr>
              <a:lstStyle/>
              <a:p>
                <a:pPr algn="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srgbClr val="E2E1E4">
                                  <a:lumMod val="25000"/>
                                </a:srgbClr>
                              </a:solidFill>
                              <a:latin typeface="Cambria Math" panose="02040503050406030204" pitchFamily="18" charset="0"/>
                            </a:rPr>
                          </m:ctrlPr>
                        </m:sSubPr>
                        <m:e>
                          <m:r>
                            <a:rPr lang="en-US" sz="1800" b="0" i="1">
                              <a:solidFill>
                                <a:srgbClr val="E2E1E4">
                                  <a:lumMod val="25000"/>
                                </a:srgbClr>
                              </a:solidFill>
                              <a:latin typeface="Cambria Math" panose="02040503050406030204" pitchFamily="18" charset="0"/>
                            </a:rPr>
                            <m:t>𝑣</m:t>
                          </m:r>
                        </m:e>
                        <m:sub>
                          <m:r>
                            <a:rPr lang="en-US" sz="1800" b="0" i="1">
                              <a:solidFill>
                                <a:srgbClr val="E2E1E4">
                                  <a:lumMod val="25000"/>
                                </a:srgbClr>
                              </a:solidFill>
                              <a:latin typeface="Cambria Math" panose="02040503050406030204" pitchFamily="18" charset="0"/>
                            </a:rPr>
                            <m:t>1</m:t>
                          </m:r>
                        </m:sub>
                      </m:sSub>
                    </m:oMath>
                  </m:oMathPara>
                </a14:m>
                <a:endParaRPr lang="en-US" sz="1800" b="0" dirty="0">
                  <a:solidFill>
                    <a:srgbClr val="E2E1E4">
                      <a:lumMod val="25000"/>
                    </a:srgbClr>
                  </a:solidFill>
                  <a:latin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27366" y="2032501"/>
                <a:ext cx="244258" cy="300082"/>
              </a:xfrm>
              <a:prstGeom prst="rect">
                <a:avLst/>
              </a:prstGeom>
              <a:blipFill rotWithShape="0">
                <a:blip r:embed="rId4"/>
                <a:stretch>
                  <a:fillRect r="-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451794" y="2710001"/>
                <a:ext cx="325677" cy="369332"/>
              </a:xfrm>
              <a:prstGeom prst="rect">
                <a:avLst/>
              </a:prstGeom>
              <a:noFill/>
            </p:spPr>
            <p:txBody>
              <a:bodyPr wrap="square" rtlCol="0">
                <a:spAutoFit/>
              </a:bodyPr>
              <a:lstStyle/>
              <a:p>
                <a:pPr algn="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srgbClr val="E2E1E4">
                                  <a:lumMod val="25000"/>
                                </a:srgbClr>
                              </a:solidFill>
                              <a:latin typeface="Cambria Math" panose="02040503050406030204" pitchFamily="18" charset="0"/>
                            </a:rPr>
                          </m:ctrlPr>
                        </m:sSubPr>
                        <m:e>
                          <m:r>
                            <a:rPr lang="en-US" sz="1800" b="0" i="1">
                              <a:solidFill>
                                <a:srgbClr val="E2E1E4">
                                  <a:lumMod val="25000"/>
                                </a:srgbClr>
                              </a:solidFill>
                              <a:latin typeface="Cambria Math" panose="02040503050406030204" pitchFamily="18" charset="0"/>
                            </a:rPr>
                            <m:t>𝑣</m:t>
                          </m:r>
                        </m:e>
                        <m:sub>
                          <m:r>
                            <a:rPr lang="en-US" sz="1800" b="0" i="1">
                              <a:solidFill>
                                <a:srgbClr val="E2E1E4">
                                  <a:lumMod val="25000"/>
                                </a:srgbClr>
                              </a:solidFill>
                              <a:latin typeface="Cambria Math" panose="02040503050406030204" pitchFamily="18" charset="0"/>
                            </a:rPr>
                            <m:t>𝑁</m:t>
                          </m:r>
                        </m:sub>
                      </m:sSub>
                    </m:oMath>
                  </m:oMathPara>
                </a14:m>
                <a:endParaRPr lang="en-US" sz="1800" b="0" dirty="0">
                  <a:solidFill>
                    <a:srgbClr val="E2E1E4">
                      <a:lumMod val="25000"/>
                    </a:srgbClr>
                  </a:solidFill>
                  <a:latin typeface="Aria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588845" y="2032501"/>
                <a:ext cx="244258" cy="300082"/>
              </a:xfrm>
              <a:prstGeom prst="rect">
                <a:avLst/>
              </a:prstGeom>
              <a:blipFill rotWithShape="0">
                <a:blip r:embed="rId5"/>
                <a:stretch>
                  <a:fillRect r="-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738874" y="2710001"/>
                <a:ext cx="325677" cy="369332"/>
              </a:xfrm>
              <a:prstGeom prst="rect">
                <a:avLst/>
              </a:prstGeom>
              <a:noFill/>
            </p:spPr>
            <p:txBody>
              <a:bodyPr wrap="square" rtlCol="0">
                <a:spAutoFit/>
              </a:bodyPr>
              <a:lstStyle/>
              <a:p>
                <a:pPr algn="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srgbClr val="E2E1E4">
                                  <a:lumMod val="25000"/>
                                </a:srgbClr>
                              </a:solidFill>
                              <a:latin typeface="Cambria Math" panose="02040503050406030204" pitchFamily="18" charset="0"/>
                            </a:rPr>
                          </m:ctrlPr>
                        </m:sSubPr>
                        <m:e>
                          <m:r>
                            <a:rPr lang="en-US" sz="1800" b="0" i="1">
                              <a:solidFill>
                                <a:srgbClr val="E2E1E4">
                                  <a:lumMod val="25000"/>
                                </a:srgbClr>
                              </a:solidFill>
                              <a:latin typeface="Cambria Math" panose="02040503050406030204" pitchFamily="18" charset="0"/>
                            </a:rPr>
                            <m:t>𝑣</m:t>
                          </m:r>
                        </m:e>
                        <m:sub>
                          <m:r>
                            <a:rPr lang="en-US" sz="1800" b="0" i="1">
                              <a:solidFill>
                                <a:srgbClr val="E2E1E4">
                                  <a:lumMod val="25000"/>
                                </a:srgbClr>
                              </a:solidFill>
                              <a:latin typeface="Cambria Math" panose="02040503050406030204" pitchFamily="18" charset="0"/>
                            </a:rPr>
                            <m:t>2</m:t>
                          </m:r>
                        </m:sub>
                      </m:sSub>
                    </m:oMath>
                  </m:oMathPara>
                </a14:m>
                <a:endParaRPr lang="en-US" sz="1800" b="0" dirty="0">
                  <a:solidFill>
                    <a:srgbClr val="E2E1E4">
                      <a:lumMod val="25000"/>
                    </a:srgbClr>
                  </a:solidFill>
                  <a:latin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304155" y="2032501"/>
                <a:ext cx="244258" cy="300082"/>
              </a:xfrm>
              <a:prstGeom prst="rect">
                <a:avLst/>
              </a:prstGeom>
              <a:blipFill rotWithShape="0">
                <a:blip r:embed="rId6"/>
                <a:stretch>
                  <a:fillRect r="-22500"/>
                </a:stretch>
              </a:blipFill>
            </p:spPr>
            <p:txBody>
              <a:bodyPr/>
              <a:lstStyle/>
              <a:p>
                <a:r>
                  <a:rPr lang="en-US">
                    <a:noFill/>
                  </a:rPr>
                  <a:t> </a:t>
                </a:r>
              </a:p>
            </p:txBody>
          </p:sp>
        </mc:Fallback>
      </mc:AlternateContent>
      <p:grpSp>
        <p:nvGrpSpPr>
          <p:cNvPr id="11" name="Group 10"/>
          <p:cNvGrpSpPr/>
          <p:nvPr/>
        </p:nvGrpSpPr>
        <p:grpSpPr>
          <a:xfrm flipH="1">
            <a:off x="4825752" y="2764404"/>
            <a:ext cx="398584" cy="260528"/>
            <a:chOff x="6471139" y="5728677"/>
            <a:chExt cx="398584" cy="260528"/>
          </a:xfrm>
        </p:grpSpPr>
        <p:cxnSp>
          <p:nvCxnSpPr>
            <p:cNvPr id="12" name="Straight Connector 11"/>
            <p:cNvCxnSpPr/>
            <p:nvPr/>
          </p:nvCxnSpPr>
          <p:spPr>
            <a:xfrm>
              <a:off x="6494585" y="5728677"/>
              <a:ext cx="0" cy="26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71139" y="5858941"/>
              <a:ext cx="398584" cy="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084584" y="2764404"/>
            <a:ext cx="398584" cy="260528"/>
            <a:chOff x="6471139" y="5728677"/>
            <a:chExt cx="398584" cy="260528"/>
          </a:xfrm>
        </p:grpSpPr>
        <p:cxnSp>
          <p:nvCxnSpPr>
            <p:cNvPr id="15" name="Straight Connector 14"/>
            <p:cNvCxnSpPr/>
            <p:nvPr/>
          </p:nvCxnSpPr>
          <p:spPr>
            <a:xfrm>
              <a:off x="6494585" y="5728677"/>
              <a:ext cx="0" cy="26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471139" y="5858941"/>
              <a:ext cx="398584" cy="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170703" y="2764404"/>
            <a:ext cx="398584" cy="260528"/>
            <a:chOff x="6471139" y="5728677"/>
            <a:chExt cx="398584" cy="260528"/>
          </a:xfrm>
        </p:grpSpPr>
        <p:cxnSp>
          <p:nvCxnSpPr>
            <p:cNvPr id="18" name="Straight Connector 17"/>
            <p:cNvCxnSpPr/>
            <p:nvPr/>
          </p:nvCxnSpPr>
          <p:spPr>
            <a:xfrm>
              <a:off x="6494585" y="5728677"/>
              <a:ext cx="0" cy="26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471139" y="5858941"/>
              <a:ext cx="398584" cy="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6193411" y="2764404"/>
            <a:ext cx="398584" cy="260528"/>
            <a:chOff x="6471139" y="5728677"/>
            <a:chExt cx="398584" cy="260528"/>
          </a:xfrm>
        </p:grpSpPr>
        <p:cxnSp>
          <p:nvCxnSpPr>
            <p:cNvPr id="21" name="Straight Connector 20"/>
            <p:cNvCxnSpPr/>
            <p:nvPr/>
          </p:nvCxnSpPr>
          <p:spPr>
            <a:xfrm>
              <a:off x="6494585" y="5728677"/>
              <a:ext cx="0" cy="26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71139" y="5858941"/>
              <a:ext cx="398584" cy="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flipH="1">
            <a:off x="7872469" y="2764404"/>
            <a:ext cx="398584" cy="260528"/>
            <a:chOff x="6471139" y="5728677"/>
            <a:chExt cx="398584" cy="260528"/>
          </a:xfrm>
        </p:grpSpPr>
        <p:cxnSp>
          <p:nvCxnSpPr>
            <p:cNvPr id="24" name="Straight Connector 23"/>
            <p:cNvCxnSpPr/>
            <p:nvPr/>
          </p:nvCxnSpPr>
          <p:spPr>
            <a:xfrm>
              <a:off x="6494585" y="5728677"/>
              <a:ext cx="0" cy="26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471139" y="5858941"/>
              <a:ext cx="398584" cy="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flipV="1">
            <a:off x="6697596" y="2894669"/>
            <a:ext cx="311403"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992808" y="2758499"/>
            <a:ext cx="398584" cy="260528"/>
            <a:chOff x="6471139" y="5728677"/>
            <a:chExt cx="398584" cy="260528"/>
          </a:xfrm>
        </p:grpSpPr>
        <p:cxnSp>
          <p:nvCxnSpPr>
            <p:cNvPr id="28" name="Straight Connector 27"/>
            <p:cNvCxnSpPr/>
            <p:nvPr/>
          </p:nvCxnSpPr>
          <p:spPr>
            <a:xfrm>
              <a:off x="6494585" y="5728677"/>
              <a:ext cx="0" cy="26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1139" y="5858941"/>
              <a:ext cx="398584" cy="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982955" y="3864722"/>
            <a:ext cx="2269535" cy="369332"/>
          </a:xfrm>
          <a:prstGeom prst="rect">
            <a:avLst/>
          </a:prstGeom>
          <a:solidFill>
            <a:srgbClr val="92D050"/>
          </a:solidFill>
        </p:spPr>
        <p:txBody>
          <a:bodyPr wrap="square" rtlCol="0">
            <a:spAutoFit/>
          </a:bodyPr>
          <a:lstStyle/>
          <a:p>
            <a:pPr algn="ctr" defTabSz="609585" fontAlgn="auto">
              <a:spcBef>
                <a:spcPts val="0"/>
              </a:spcBef>
              <a:spcAft>
                <a:spcPts val="0"/>
              </a:spcAft>
            </a:pPr>
            <a:r>
              <a:rPr lang="en-US" sz="1800" b="0" dirty="0">
                <a:solidFill>
                  <a:srgbClr val="E2E1E4">
                    <a:lumMod val="25000"/>
                  </a:srgbClr>
                </a:solidFill>
                <a:latin typeface="Arial"/>
              </a:rPr>
              <a:t>Transport/Diffusion</a:t>
            </a:r>
          </a:p>
        </p:txBody>
      </p:sp>
      <p:grpSp>
        <p:nvGrpSpPr>
          <p:cNvPr id="63" name="Group 62"/>
          <p:cNvGrpSpPr/>
          <p:nvPr/>
        </p:nvGrpSpPr>
        <p:grpSpPr>
          <a:xfrm>
            <a:off x="1552152" y="1444485"/>
            <a:ext cx="2110221" cy="1750602"/>
            <a:chOff x="1164114" y="1083364"/>
            <a:chExt cx="1582666" cy="1312951"/>
          </a:xfrm>
        </p:grpSpPr>
        <p:sp>
          <p:nvSpPr>
            <p:cNvPr id="31" name="Rectangle 30"/>
            <p:cNvSpPr/>
            <p:nvPr/>
          </p:nvSpPr>
          <p:spPr>
            <a:xfrm>
              <a:off x="1187290" y="1090794"/>
              <a:ext cx="1559490" cy="12870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srgbClr val="E2E1E4">
                    <a:lumMod val="25000"/>
                  </a:srgbClr>
                </a:solidFill>
              </a:endParaRPr>
            </a:p>
          </p:txBody>
        </p:sp>
        <mc:AlternateContent xmlns:mc="http://schemas.openxmlformats.org/markup-compatibility/2006" xmlns:a14="http://schemas.microsoft.com/office/drawing/2010/main">
          <mc:Choice Requires="a14">
            <p:sp>
              <p:nvSpPr>
                <p:cNvPr id="32" name="TextBox 31"/>
                <p:cNvSpPr txBox="1"/>
                <p:nvPr/>
              </p:nvSpPr>
              <p:spPr>
                <a:xfrm>
                  <a:off x="1164114" y="1083364"/>
                  <a:ext cx="244258" cy="276999"/>
                </a:xfrm>
                <a:prstGeom prst="rect">
                  <a:avLst/>
                </a:prstGeom>
                <a:noFill/>
              </p:spPr>
              <p:txBody>
                <a:bodyPr wrap="square" rtlCol="0">
                  <a:spAutoFit/>
                </a:bodyPr>
                <a:lstStyle/>
                <a:p>
                  <a:pPr algn="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srgbClr val="E2E1E4">
                                    <a:lumMod val="25000"/>
                                  </a:srgbClr>
                                </a:solidFill>
                                <a:latin typeface="Cambria Math" panose="02040503050406030204" pitchFamily="18" charset="0"/>
                              </a:rPr>
                            </m:ctrlPr>
                          </m:sSubPr>
                          <m:e>
                            <m:r>
                              <a:rPr lang="en-US" sz="1800" b="0" i="1">
                                <a:solidFill>
                                  <a:srgbClr val="E2E1E4">
                                    <a:lumMod val="25000"/>
                                  </a:srgbClr>
                                </a:solidFill>
                                <a:latin typeface="Cambria Math" panose="02040503050406030204" pitchFamily="18" charset="0"/>
                              </a:rPr>
                              <m:t>𝑣</m:t>
                            </m:r>
                          </m:e>
                          <m:sub>
                            <m:r>
                              <a:rPr lang="en-US" sz="1800" b="0" i="1">
                                <a:solidFill>
                                  <a:srgbClr val="E2E1E4">
                                    <a:lumMod val="25000"/>
                                  </a:srgbClr>
                                </a:solidFill>
                                <a:latin typeface="Cambria Math" panose="02040503050406030204" pitchFamily="18" charset="0"/>
                              </a:rPr>
                              <m:t>0</m:t>
                            </m:r>
                          </m:sub>
                        </m:sSub>
                      </m:oMath>
                    </m:oMathPara>
                  </a14:m>
                  <a:endParaRPr lang="en-US" sz="1800" b="0" dirty="0">
                    <a:solidFill>
                      <a:srgbClr val="E2E1E4">
                        <a:lumMod val="25000"/>
                      </a:srgbClr>
                    </a:solidFill>
                    <a:latin typeface="Aria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552152" y="1444486"/>
                  <a:ext cx="325677" cy="369332"/>
                </a:xfrm>
                <a:prstGeom prst="rect">
                  <a:avLst/>
                </a:prstGeom>
                <a:blipFill rotWithShape="0">
                  <a:blip r:embed="rId7"/>
                  <a:stretch>
                    <a:fillRect r="-15094"/>
                  </a:stretch>
                </a:blipFill>
              </p:spPr>
              <p:txBody>
                <a:bodyPr/>
                <a:lstStyle/>
                <a:p>
                  <a:r>
                    <a:rPr lang="en-US">
                      <a:noFill/>
                    </a:rPr>
                    <a:t> </a:t>
                  </a:r>
                </a:p>
              </p:txBody>
            </p:sp>
          </mc:Fallback>
        </mc:AlternateContent>
        <p:cxnSp>
          <p:nvCxnSpPr>
            <p:cNvPr id="33" name="Straight Connector 32"/>
            <p:cNvCxnSpPr/>
            <p:nvPr/>
          </p:nvCxnSpPr>
          <p:spPr>
            <a:xfrm>
              <a:off x="1442213" y="1199944"/>
              <a:ext cx="0" cy="1024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1949812" y="1690302"/>
              <a:ext cx="0" cy="1024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rot="5400000" flipH="1">
              <a:off x="1495623" y="1168457"/>
              <a:ext cx="1009865" cy="1056565"/>
            </a:xfrm>
            <a:custGeom>
              <a:avLst/>
              <a:gdLst>
                <a:gd name="connsiteX0" fmla="*/ 0 w 1453019"/>
                <a:gd name="connsiteY0" fmla="*/ 1240077 h 1240077"/>
                <a:gd name="connsiteX1" fmla="*/ 450937 w 1453019"/>
                <a:gd name="connsiteY1" fmla="*/ 1127342 h 1240077"/>
                <a:gd name="connsiteX2" fmla="*/ 776614 w 1453019"/>
                <a:gd name="connsiteY2" fmla="*/ 651353 h 1240077"/>
                <a:gd name="connsiteX3" fmla="*/ 1014608 w 1453019"/>
                <a:gd name="connsiteY3" fmla="*/ 162838 h 1240077"/>
                <a:gd name="connsiteX4" fmla="*/ 1453019 w 1453019"/>
                <a:gd name="connsiteY4" fmla="*/ 0 h 1240077"/>
                <a:gd name="connsiteX0" fmla="*/ 0 w 1453019"/>
                <a:gd name="connsiteY0" fmla="*/ 1240077 h 1240077"/>
                <a:gd name="connsiteX1" fmla="*/ 450937 w 1453019"/>
                <a:gd name="connsiteY1" fmla="*/ 1127342 h 1240077"/>
                <a:gd name="connsiteX2" fmla="*/ 776614 w 1453019"/>
                <a:gd name="connsiteY2" fmla="*/ 651353 h 1240077"/>
                <a:gd name="connsiteX3" fmla="*/ 1023707 w 1453019"/>
                <a:gd name="connsiteY3" fmla="*/ 176486 h 1240077"/>
                <a:gd name="connsiteX4" fmla="*/ 1453019 w 1453019"/>
                <a:gd name="connsiteY4" fmla="*/ 0 h 1240077"/>
                <a:gd name="connsiteX0" fmla="*/ 0 w 1453019"/>
                <a:gd name="connsiteY0" fmla="*/ 1240077 h 1240077"/>
                <a:gd name="connsiteX1" fmla="*/ 473684 w 1453019"/>
                <a:gd name="connsiteY1" fmla="*/ 1140989 h 1240077"/>
                <a:gd name="connsiteX2" fmla="*/ 776614 w 1453019"/>
                <a:gd name="connsiteY2" fmla="*/ 651353 h 1240077"/>
                <a:gd name="connsiteX3" fmla="*/ 1023707 w 1453019"/>
                <a:gd name="connsiteY3" fmla="*/ 176486 h 1240077"/>
                <a:gd name="connsiteX4" fmla="*/ 1453019 w 1453019"/>
                <a:gd name="connsiteY4" fmla="*/ 0 h 1240077"/>
                <a:gd name="connsiteX0" fmla="*/ 0 w 1346487"/>
                <a:gd name="connsiteY0" fmla="*/ 1408753 h 1408753"/>
                <a:gd name="connsiteX1" fmla="*/ 473684 w 1346487"/>
                <a:gd name="connsiteY1" fmla="*/ 1309665 h 1408753"/>
                <a:gd name="connsiteX2" fmla="*/ 776614 w 1346487"/>
                <a:gd name="connsiteY2" fmla="*/ 820029 h 1408753"/>
                <a:gd name="connsiteX3" fmla="*/ 1023707 w 1346487"/>
                <a:gd name="connsiteY3" fmla="*/ 345162 h 1408753"/>
                <a:gd name="connsiteX4" fmla="*/ 1346487 w 1346487"/>
                <a:gd name="connsiteY4" fmla="*/ 0 h 1408753"/>
                <a:gd name="connsiteX0" fmla="*/ 0 w 1346487"/>
                <a:gd name="connsiteY0" fmla="*/ 1408753 h 1408753"/>
                <a:gd name="connsiteX1" fmla="*/ 473684 w 1346487"/>
                <a:gd name="connsiteY1" fmla="*/ 1309665 h 1408753"/>
                <a:gd name="connsiteX2" fmla="*/ 776614 w 1346487"/>
                <a:gd name="connsiteY2" fmla="*/ 820029 h 1408753"/>
                <a:gd name="connsiteX3" fmla="*/ 1023707 w 1346487"/>
                <a:gd name="connsiteY3" fmla="*/ 345162 h 1408753"/>
                <a:gd name="connsiteX4" fmla="*/ 1346487 w 1346487"/>
                <a:gd name="connsiteY4" fmla="*/ 0 h 140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87" h="1408753">
                  <a:moveTo>
                    <a:pt x="0" y="1408753"/>
                  </a:moveTo>
                  <a:cubicBezTo>
                    <a:pt x="160750" y="1401446"/>
                    <a:pt x="344248" y="1407786"/>
                    <a:pt x="473684" y="1309665"/>
                  </a:cubicBezTo>
                  <a:cubicBezTo>
                    <a:pt x="603120" y="1211544"/>
                    <a:pt x="684944" y="980779"/>
                    <a:pt x="776614" y="820029"/>
                  </a:cubicBezTo>
                  <a:cubicBezTo>
                    <a:pt x="868284" y="659279"/>
                    <a:pt x="928728" y="481834"/>
                    <a:pt x="1023707" y="345162"/>
                  </a:cubicBezTo>
                  <a:cubicBezTo>
                    <a:pt x="1118686" y="208490"/>
                    <a:pt x="1219159" y="124793"/>
                    <a:pt x="1346487" y="0"/>
                  </a:cubicBezTo>
                </a:path>
              </a:pathLst>
            </a:cu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srgbClr val="E2E1E4">
                    <a:lumMod val="25000"/>
                  </a:srgbClr>
                </a:solidFill>
              </a:endParaRPr>
            </a:p>
          </p:txBody>
        </p:sp>
        <p:sp>
          <p:nvSpPr>
            <p:cNvPr id="36" name="TextBox 35"/>
            <p:cNvSpPr txBox="1"/>
            <p:nvPr/>
          </p:nvSpPr>
          <p:spPr>
            <a:xfrm>
              <a:off x="2153878" y="2157740"/>
              <a:ext cx="439882" cy="238575"/>
            </a:xfrm>
            <a:prstGeom prst="rect">
              <a:avLst/>
            </a:prstGeom>
            <a:noFill/>
          </p:spPr>
          <p:txBody>
            <a:bodyPr wrap="square" lIns="0" rIns="0" rtlCol="0">
              <a:spAutoFit/>
            </a:bodyPr>
            <a:lstStyle/>
            <a:p>
              <a:pPr algn="ctr" defTabSz="609585" fontAlgn="auto">
                <a:spcBef>
                  <a:spcPts val="0"/>
                </a:spcBef>
                <a:spcAft>
                  <a:spcPts val="0"/>
                </a:spcAft>
              </a:pPr>
              <a:r>
                <a:rPr lang="en-US" sz="1467" b="0" dirty="0">
                  <a:solidFill>
                    <a:srgbClr val="E2E1E4">
                      <a:lumMod val="25000"/>
                    </a:srgbClr>
                  </a:solidFill>
                  <a:latin typeface="Arial"/>
                </a:rPr>
                <a:t>SOC</a:t>
              </a:r>
            </a:p>
          </p:txBody>
        </p:sp>
      </p:grpSp>
      <p:sp>
        <p:nvSpPr>
          <p:cNvPr id="37" name="Oval 36"/>
          <p:cNvSpPr/>
          <p:nvPr/>
        </p:nvSpPr>
        <p:spPr>
          <a:xfrm>
            <a:off x="926298" y="2262319"/>
            <a:ext cx="106532" cy="11568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srgbClr val="E2E1E4">
                  <a:lumMod val="25000"/>
                </a:srgbClr>
              </a:solidFill>
            </a:endParaRPr>
          </a:p>
        </p:txBody>
      </p:sp>
      <mc:AlternateContent xmlns:mc="http://schemas.openxmlformats.org/markup-compatibility/2006" xmlns:a14="http://schemas.microsoft.com/office/drawing/2010/main">
        <mc:Choice Requires="a14">
          <p:sp>
            <p:nvSpPr>
              <p:cNvPr id="38" name="TextBox 37"/>
              <p:cNvSpPr txBox="1"/>
              <p:nvPr/>
            </p:nvSpPr>
            <p:spPr>
              <a:xfrm>
                <a:off x="1565301" y="3177155"/>
                <a:ext cx="2058315" cy="923330"/>
              </a:xfrm>
              <a:prstGeom prst="rect">
                <a:avLst/>
              </a:prstGeom>
              <a:noFill/>
            </p:spPr>
            <p:txBody>
              <a:bodyPr wrap="square" rtlCol="0">
                <a:spAutoFit/>
              </a:bodyPr>
              <a:lstStyle/>
              <a:p>
                <a:pPr algn="ctr" defTabSz="609585" fontAlgn="auto">
                  <a:spcBef>
                    <a:spcPts val="0"/>
                  </a:spcBef>
                  <a:spcAft>
                    <a:spcPts val="0"/>
                  </a:spcAft>
                </a:pPr>
                <a:r>
                  <a:rPr lang="en-US" sz="1800" b="0" dirty="0">
                    <a:solidFill>
                      <a:srgbClr val="E2E1E4">
                        <a:lumMod val="25000"/>
                      </a:srgbClr>
                    </a:solidFill>
                    <a:latin typeface="Arial"/>
                  </a:rPr>
                  <a:t>OCV (Steady State)</a:t>
                </a:r>
              </a:p>
              <a:p>
                <a:pPr algn="ctr" defTabSz="60958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1800" b="0" i="1">
                          <a:solidFill>
                            <a:srgbClr val="E2E1E4">
                              <a:lumMod val="25000"/>
                            </a:srgbClr>
                          </a:solidFill>
                          <a:latin typeface="Cambria Math" panose="02040503050406030204" pitchFamily="18" charset="0"/>
                        </a:rPr>
                        <m:t>𝜔</m:t>
                      </m:r>
                      <m:r>
                        <a:rPr lang="en-US" sz="1800" b="0" i="1">
                          <a:solidFill>
                            <a:srgbClr val="E2E1E4">
                              <a:lumMod val="25000"/>
                            </a:srgbClr>
                          </a:solidFill>
                          <a:latin typeface="Cambria Math" panose="02040503050406030204" pitchFamily="18" charset="0"/>
                        </a:rPr>
                        <m:t>=0</m:t>
                      </m:r>
                    </m:oMath>
                  </m:oMathPara>
                </a14:m>
                <a:endParaRPr lang="en-US" sz="1800" b="0" dirty="0">
                  <a:solidFill>
                    <a:srgbClr val="E2E1E4">
                      <a:lumMod val="25000"/>
                    </a:srgbClr>
                  </a:solidFill>
                  <a:latin typeface="Aria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173976" y="2382866"/>
                <a:ext cx="1543736" cy="715581"/>
              </a:xfrm>
              <a:prstGeom prst="rect">
                <a:avLst/>
              </a:prstGeom>
              <a:blipFill rotWithShape="0">
                <a:blip r:embed="rId8"/>
                <a:stretch>
                  <a:fillRect t="-1709"/>
                </a:stretch>
              </a:blipFill>
            </p:spPr>
            <p:txBody>
              <a:bodyPr/>
              <a:lstStyle/>
              <a:p>
                <a:r>
                  <a:rPr lang="en-US">
                    <a:noFill/>
                  </a:rPr>
                  <a:t> </a:t>
                </a:r>
              </a:p>
            </p:txBody>
          </p:sp>
        </mc:Fallback>
      </mc:AlternateContent>
      <p:sp>
        <p:nvSpPr>
          <p:cNvPr id="39" name="TextBox 38"/>
          <p:cNvSpPr txBox="1"/>
          <p:nvPr/>
        </p:nvSpPr>
        <p:spPr>
          <a:xfrm>
            <a:off x="1647686" y="3838526"/>
            <a:ext cx="2034324" cy="369332"/>
          </a:xfrm>
          <a:prstGeom prst="rect">
            <a:avLst/>
          </a:prstGeom>
          <a:solidFill>
            <a:srgbClr val="92D050"/>
          </a:solidFill>
        </p:spPr>
        <p:txBody>
          <a:bodyPr wrap="square" rtlCol="0">
            <a:spAutoFit/>
          </a:bodyPr>
          <a:lstStyle/>
          <a:p>
            <a:pPr defTabSz="609585" fontAlgn="auto">
              <a:spcBef>
                <a:spcPts val="0"/>
              </a:spcBef>
              <a:spcAft>
                <a:spcPts val="0"/>
              </a:spcAft>
            </a:pPr>
            <a:r>
              <a:rPr lang="en-US" sz="1800" b="0" dirty="0">
                <a:solidFill>
                  <a:srgbClr val="E2E1E4">
                    <a:lumMod val="25000"/>
                  </a:srgbClr>
                </a:solidFill>
                <a:latin typeface="Arial"/>
              </a:rPr>
              <a:t>Thermodynamics</a:t>
            </a:r>
          </a:p>
        </p:txBody>
      </p:sp>
      <p:grpSp>
        <p:nvGrpSpPr>
          <p:cNvPr id="40" name="Group 39"/>
          <p:cNvGrpSpPr/>
          <p:nvPr/>
        </p:nvGrpSpPr>
        <p:grpSpPr>
          <a:xfrm>
            <a:off x="8388188" y="3214467"/>
            <a:ext cx="2183928" cy="1018898"/>
            <a:chOff x="10006498" y="3447974"/>
            <a:chExt cx="2183928" cy="1018897"/>
          </a:xfrm>
        </p:grpSpPr>
        <mc:AlternateContent xmlns:mc="http://schemas.openxmlformats.org/markup-compatibility/2006" xmlns:a14="http://schemas.microsoft.com/office/drawing/2010/main">
          <mc:Choice Requires="a14">
            <p:sp>
              <p:nvSpPr>
                <p:cNvPr id="41" name="TextBox 40"/>
                <p:cNvSpPr txBox="1"/>
                <p:nvPr/>
              </p:nvSpPr>
              <p:spPr>
                <a:xfrm>
                  <a:off x="10006498" y="3447974"/>
                  <a:ext cx="2183928" cy="923329"/>
                </a:xfrm>
                <a:prstGeom prst="rect">
                  <a:avLst/>
                </a:prstGeom>
                <a:noFill/>
              </p:spPr>
              <p:txBody>
                <a:bodyPr wrap="square" rtlCol="0">
                  <a:spAutoFit/>
                </a:bodyPr>
                <a:lstStyle/>
                <a:p>
                  <a:pPr algn="ctr" defTabSz="609585" fontAlgn="auto">
                    <a:spcBef>
                      <a:spcPts val="0"/>
                    </a:spcBef>
                    <a:spcAft>
                      <a:spcPts val="0"/>
                    </a:spcAft>
                  </a:pPr>
                  <a:r>
                    <a:rPr lang="en-US" sz="1800" b="0" dirty="0">
                      <a:solidFill>
                        <a:srgbClr val="E2E1E4">
                          <a:lumMod val="25000"/>
                        </a:srgbClr>
                      </a:solidFill>
                      <a:latin typeface="Arial"/>
                    </a:rPr>
                    <a:t>High-Freq. Resistance</a:t>
                  </a:r>
                </a:p>
                <a:p>
                  <a:pPr algn="ctr" defTabSz="609585" fontAlgn="auto">
                    <a:spcBef>
                      <a:spcPts val="0"/>
                    </a:spcBef>
                    <a:spcAft>
                      <a:spcPts val="0"/>
                    </a:spcAft>
                  </a:pPr>
                  <a14:m>
                    <m:oMathPara xmlns:m="http://schemas.openxmlformats.org/officeDocument/2006/math">
                      <m:oMathParaPr>
                        <m:jc m:val="centerGroup"/>
                      </m:oMathParaPr>
                      <m:oMath xmlns:m="http://schemas.openxmlformats.org/officeDocument/2006/math">
                        <m:r>
                          <a:rPr lang="en-US" sz="1800" b="0" i="1">
                            <a:solidFill>
                              <a:srgbClr val="E2E1E4">
                                <a:lumMod val="25000"/>
                              </a:srgbClr>
                            </a:solidFill>
                            <a:latin typeface="Cambria Math" panose="02040503050406030204" pitchFamily="18" charset="0"/>
                          </a:rPr>
                          <m:t>𝜔</m:t>
                        </m:r>
                        <m:r>
                          <a:rPr lang="en-US" sz="1800" b="0" i="1">
                            <a:solidFill>
                              <a:srgbClr val="E2E1E4">
                                <a:lumMod val="25000"/>
                              </a:srgbClr>
                            </a:solidFill>
                            <a:latin typeface="Cambria Math" panose="02040503050406030204" pitchFamily="18" charset="0"/>
                            <a:ea typeface="Cambria Math" panose="02040503050406030204" pitchFamily="18" charset="0"/>
                          </a:rPr>
                          <m:t>→∞</m:t>
                        </m:r>
                      </m:oMath>
                    </m:oMathPara>
                  </a14:m>
                  <a:endParaRPr lang="en-US" sz="1800" b="0" dirty="0">
                    <a:solidFill>
                      <a:srgbClr val="E2E1E4">
                        <a:lumMod val="25000"/>
                      </a:srgbClr>
                    </a:solidFill>
                    <a:latin typeface="Aria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0006498" y="3447974"/>
                  <a:ext cx="2183928" cy="646331"/>
                </a:xfrm>
                <a:prstGeom prst="rect">
                  <a:avLst/>
                </a:prstGeom>
                <a:blipFill rotWithShape="0">
                  <a:blip r:embed="rId10"/>
                  <a:stretch>
                    <a:fillRect l="-2228" t="-4717" r="-2228"/>
                  </a:stretch>
                </a:blipFill>
              </p:spPr>
              <p:txBody>
                <a:bodyPr/>
                <a:lstStyle/>
                <a:p>
                  <a:r>
                    <a:rPr lang="en-US">
                      <a:noFill/>
                    </a:rPr>
                    <a:t> </a:t>
                  </a:r>
                </a:p>
              </p:txBody>
            </p:sp>
          </mc:Fallback>
        </mc:AlternateContent>
        <p:sp>
          <p:nvSpPr>
            <p:cNvPr id="42" name="TextBox 41"/>
            <p:cNvSpPr txBox="1"/>
            <p:nvPr/>
          </p:nvSpPr>
          <p:spPr>
            <a:xfrm>
              <a:off x="10006498" y="4097539"/>
              <a:ext cx="2183927" cy="369332"/>
            </a:xfrm>
            <a:prstGeom prst="rect">
              <a:avLst/>
            </a:prstGeom>
            <a:solidFill>
              <a:srgbClr val="92D050"/>
            </a:solidFill>
          </p:spPr>
          <p:txBody>
            <a:bodyPr wrap="square" rtlCol="0">
              <a:spAutoFit/>
            </a:bodyPr>
            <a:lstStyle/>
            <a:p>
              <a:pPr algn="ctr" defTabSz="609585" fontAlgn="auto">
                <a:spcBef>
                  <a:spcPts val="0"/>
                </a:spcBef>
                <a:spcAft>
                  <a:spcPts val="0"/>
                </a:spcAft>
              </a:pPr>
              <a:r>
                <a:rPr lang="en-US" sz="1800" b="0" dirty="0">
                  <a:solidFill>
                    <a:srgbClr val="E2E1E4">
                      <a:lumMod val="25000"/>
                    </a:srgbClr>
                  </a:solidFill>
                  <a:latin typeface="Arial"/>
                </a:rPr>
                <a:t>Kinetics </a:t>
              </a:r>
            </a:p>
          </p:txBody>
        </p:sp>
      </p:grpSp>
      <p:sp>
        <p:nvSpPr>
          <p:cNvPr id="43" name="Freeform 42"/>
          <p:cNvSpPr/>
          <p:nvPr/>
        </p:nvSpPr>
        <p:spPr>
          <a:xfrm>
            <a:off x="8758612" y="2384249"/>
            <a:ext cx="1206885" cy="138545"/>
          </a:xfrm>
          <a:custGeom>
            <a:avLst/>
            <a:gdLst>
              <a:gd name="connsiteX0" fmla="*/ 0 w 1206885"/>
              <a:gd name="connsiteY0" fmla="*/ 55418 h 138545"/>
              <a:gd name="connsiteX1" fmla="*/ 375612 w 1206885"/>
              <a:gd name="connsiteY1" fmla="*/ 52339 h 138545"/>
              <a:gd name="connsiteX2" fmla="*/ 378691 w 1206885"/>
              <a:gd name="connsiteY2" fmla="*/ 132388 h 138545"/>
              <a:gd name="connsiteX3" fmla="*/ 464897 w 1206885"/>
              <a:gd name="connsiteY3" fmla="*/ 9236 h 138545"/>
              <a:gd name="connsiteX4" fmla="*/ 474134 w 1206885"/>
              <a:gd name="connsiteY4" fmla="*/ 135466 h 138545"/>
              <a:gd name="connsiteX5" fmla="*/ 560340 w 1206885"/>
              <a:gd name="connsiteY5" fmla="*/ 6157 h 138545"/>
              <a:gd name="connsiteX6" fmla="*/ 566497 w 1206885"/>
              <a:gd name="connsiteY6" fmla="*/ 135466 h 138545"/>
              <a:gd name="connsiteX7" fmla="*/ 658861 w 1206885"/>
              <a:gd name="connsiteY7" fmla="*/ 6157 h 138545"/>
              <a:gd name="connsiteX8" fmla="*/ 668097 w 1206885"/>
              <a:gd name="connsiteY8" fmla="*/ 132388 h 138545"/>
              <a:gd name="connsiteX9" fmla="*/ 754303 w 1206885"/>
              <a:gd name="connsiteY9" fmla="*/ 6157 h 138545"/>
              <a:gd name="connsiteX10" fmla="*/ 760461 w 1206885"/>
              <a:gd name="connsiteY10" fmla="*/ 138545 h 138545"/>
              <a:gd name="connsiteX11" fmla="*/ 852824 w 1206885"/>
              <a:gd name="connsiteY11" fmla="*/ 0 h 138545"/>
              <a:gd name="connsiteX12" fmla="*/ 858982 w 1206885"/>
              <a:gd name="connsiteY12" fmla="*/ 76969 h 138545"/>
              <a:gd name="connsiteX13" fmla="*/ 1206885 w 1206885"/>
              <a:gd name="connsiteY13" fmla="*/ 67733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6885" h="138545">
                <a:moveTo>
                  <a:pt x="0" y="55418"/>
                </a:moveTo>
                <a:lnTo>
                  <a:pt x="375612" y="52339"/>
                </a:lnTo>
                <a:lnTo>
                  <a:pt x="378691" y="132388"/>
                </a:lnTo>
                <a:lnTo>
                  <a:pt x="464897" y="9236"/>
                </a:lnTo>
                <a:lnTo>
                  <a:pt x="474134" y="135466"/>
                </a:lnTo>
                <a:lnTo>
                  <a:pt x="560340" y="6157"/>
                </a:lnTo>
                <a:lnTo>
                  <a:pt x="566497" y="135466"/>
                </a:lnTo>
                <a:lnTo>
                  <a:pt x="658861" y="6157"/>
                </a:lnTo>
                <a:lnTo>
                  <a:pt x="668097" y="132388"/>
                </a:lnTo>
                <a:lnTo>
                  <a:pt x="754303" y="6157"/>
                </a:lnTo>
                <a:lnTo>
                  <a:pt x="760461" y="138545"/>
                </a:lnTo>
                <a:lnTo>
                  <a:pt x="852824" y="0"/>
                </a:lnTo>
                <a:lnTo>
                  <a:pt x="858982" y="76969"/>
                </a:lnTo>
                <a:lnTo>
                  <a:pt x="1206885" y="67733"/>
                </a:lnTo>
              </a:path>
            </a:pathLst>
          </a:cu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srgbClr val="E2E1E4">
                  <a:lumMod val="25000"/>
                </a:srgbClr>
              </a:solidFill>
            </a:endParaRPr>
          </a:p>
        </p:txBody>
      </p:sp>
      <p:cxnSp>
        <p:nvCxnSpPr>
          <p:cNvPr id="44" name="Straight Connector 43"/>
          <p:cNvCxnSpPr>
            <a:endCxn id="43" idx="0"/>
          </p:cNvCxnSpPr>
          <p:nvPr/>
        </p:nvCxnSpPr>
        <p:spPr>
          <a:xfrm>
            <a:off x="8326070" y="2436424"/>
            <a:ext cx="432543" cy="324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3" idx="13"/>
          </p:cNvCxnSpPr>
          <p:nvPr/>
        </p:nvCxnSpPr>
        <p:spPr>
          <a:xfrm>
            <a:off x="9965496" y="2451982"/>
            <a:ext cx="508163" cy="153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8935873" y="2506522"/>
                <a:ext cx="925107" cy="338554"/>
              </a:xfrm>
              <a:prstGeom prst="rect">
                <a:avLst/>
              </a:prstGeom>
              <a:noFill/>
            </p:spPr>
            <p:txBody>
              <a:bodyPr wrap="square" rtlCol="0">
                <a:spAutoFit/>
              </a:bodyPr>
              <a:lstStyle/>
              <a:p>
                <a:pPr algn="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0" i="1" dirty="0">
                              <a:solidFill>
                                <a:srgbClr val="E2E1E4">
                                  <a:lumMod val="25000"/>
                                </a:srgbClr>
                              </a:solidFill>
                              <a:latin typeface="Cambria Math" panose="02040503050406030204" pitchFamily="18" charset="0"/>
                              <a:cs typeface="Times New Roman" panose="02020603050405020304" pitchFamily="18" charset="0"/>
                            </a:rPr>
                          </m:ctrlPr>
                        </m:sSubPr>
                        <m:e>
                          <m:r>
                            <a:rPr lang="en-US" sz="1600" b="0" i="1" dirty="0">
                              <a:solidFill>
                                <a:srgbClr val="E2E1E4">
                                  <a:lumMod val="25000"/>
                                </a:srgbClr>
                              </a:solidFill>
                              <a:latin typeface="Cambria Math" panose="02040503050406030204" pitchFamily="18" charset="0"/>
                              <a:cs typeface="Times New Roman" panose="02020603050405020304" pitchFamily="18" charset="0"/>
                            </a:rPr>
                            <m:t>𝑅</m:t>
                          </m:r>
                        </m:e>
                        <m:sub>
                          <m:r>
                            <a:rPr lang="en-US" sz="1600" b="0" i="1" dirty="0">
                              <a:solidFill>
                                <a:srgbClr val="E2E1E4">
                                  <a:lumMod val="25000"/>
                                </a:srgbClr>
                              </a:solidFill>
                              <a:latin typeface="Cambria Math" panose="02040503050406030204" pitchFamily="18" charset="0"/>
                              <a:cs typeface="Times New Roman" panose="02020603050405020304" pitchFamily="18" charset="0"/>
                            </a:rPr>
                            <m:t>∞</m:t>
                          </m:r>
                        </m:sub>
                      </m:sSub>
                    </m:oMath>
                  </m:oMathPara>
                </a14:m>
                <a:endParaRPr lang="en-US" sz="1600" b="0" i="1" dirty="0">
                  <a:solidFill>
                    <a:srgbClr val="E2E1E4">
                      <a:lumMod val="25000"/>
                    </a:srgbClr>
                  </a:solidFill>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701905" y="1879891"/>
                <a:ext cx="693830" cy="276999"/>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9169227" y="2721729"/>
                <a:ext cx="325677" cy="369332"/>
              </a:xfrm>
              <a:prstGeom prst="rect">
                <a:avLst/>
              </a:prstGeom>
              <a:noFill/>
            </p:spPr>
            <p:txBody>
              <a:bodyPr wrap="square" rtlCol="0">
                <a:spAutoFit/>
              </a:bodyPr>
              <a:lstStyle/>
              <a:p>
                <a:pPr algn="r" defTabSz="609585"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srgbClr val="E2E1E4">
                                  <a:lumMod val="25000"/>
                                </a:srgbClr>
                              </a:solidFill>
                              <a:latin typeface="Cambria Math" panose="02040503050406030204" pitchFamily="18" charset="0"/>
                            </a:rPr>
                          </m:ctrlPr>
                        </m:sSubPr>
                        <m:e>
                          <m:r>
                            <a:rPr lang="en-US" sz="1800" b="0" i="1">
                              <a:solidFill>
                                <a:srgbClr val="E2E1E4">
                                  <a:lumMod val="25000"/>
                                </a:srgbClr>
                              </a:solidFill>
                              <a:latin typeface="Cambria Math" panose="02040503050406030204" pitchFamily="18" charset="0"/>
                            </a:rPr>
                            <m:t>𝑣</m:t>
                          </m:r>
                        </m:e>
                        <m:sub>
                          <m:r>
                            <a:rPr lang="en-US" sz="1800" b="0" i="1">
                              <a:solidFill>
                                <a:srgbClr val="E2E1E4">
                                  <a:lumMod val="25000"/>
                                </a:srgbClr>
                              </a:solidFill>
                              <a:latin typeface="Cambria Math" panose="02040503050406030204" pitchFamily="18" charset="0"/>
                            </a:rPr>
                            <m:t>∞</m:t>
                          </m:r>
                        </m:sub>
                      </m:sSub>
                    </m:oMath>
                  </m:oMathPara>
                </a14:m>
                <a:endParaRPr lang="en-US" sz="1800" b="0" dirty="0">
                  <a:solidFill>
                    <a:srgbClr val="E2E1E4">
                      <a:lumMod val="25000"/>
                    </a:srgbClr>
                  </a:solidFill>
                  <a:latin typeface="Aria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876920" y="2041297"/>
                <a:ext cx="244258" cy="300082"/>
              </a:xfrm>
              <a:prstGeom prst="rect">
                <a:avLst/>
              </a:prstGeom>
              <a:blipFill rotWithShape="0">
                <a:blip r:embed="rId12"/>
                <a:stretch>
                  <a:fillRect r="-32500"/>
                </a:stretch>
              </a:blipFill>
            </p:spPr>
            <p:txBody>
              <a:bodyPr/>
              <a:lstStyle/>
              <a:p>
                <a:r>
                  <a:rPr lang="en-US">
                    <a:noFill/>
                  </a:rPr>
                  <a:t> </a:t>
                </a:r>
              </a:p>
            </p:txBody>
          </p:sp>
        </mc:Fallback>
      </mc:AlternateContent>
      <p:grpSp>
        <p:nvGrpSpPr>
          <p:cNvPr id="48" name="Group 47"/>
          <p:cNvGrpSpPr/>
          <p:nvPr/>
        </p:nvGrpSpPr>
        <p:grpSpPr>
          <a:xfrm>
            <a:off x="8802017" y="2776132"/>
            <a:ext cx="398584" cy="260528"/>
            <a:chOff x="6471139" y="5728677"/>
            <a:chExt cx="398584" cy="260528"/>
          </a:xfrm>
        </p:grpSpPr>
        <p:cxnSp>
          <p:nvCxnSpPr>
            <p:cNvPr id="49" name="Straight Connector 48"/>
            <p:cNvCxnSpPr/>
            <p:nvPr/>
          </p:nvCxnSpPr>
          <p:spPr>
            <a:xfrm>
              <a:off x="6494585" y="5728677"/>
              <a:ext cx="0" cy="26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6471139" y="5858941"/>
              <a:ext cx="398584" cy="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flipH="1">
            <a:off x="9589903" y="2776132"/>
            <a:ext cx="398584" cy="260528"/>
            <a:chOff x="6471139" y="5728677"/>
            <a:chExt cx="398584" cy="260528"/>
          </a:xfrm>
        </p:grpSpPr>
        <p:cxnSp>
          <p:nvCxnSpPr>
            <p:cNvPr id="52" name="Straight Connector 51"/>
            <p:cNvCxnSpPr/>
            <p:nvPr/>
          </p:nvCxnSpPr>
          <p:spPr>
            <a:xfrm>
              <a:off x="6494585" y="5728677"/>
              <a:ext cx="0" cy="26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471139" y="5858941"/>
              <a:ext cx="398584" cy="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Oval 53"/>
          <p:cNvSpPr/>
          <p:nvPr/>
        </p:nvSpPr>
        <p:spPr>
          <a:xfrm>
            <a:off x="10788149" y="2395678"/>
            <a:ext cx="106532" cy="11568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1800" b="0">
              <a:solidFill>
                <a:srgbClr val="E2E1E4">
                  <a:lumMod val="25000"/>
                </a:srgbClr>
              </a:solidFill>
            </a:endParaRPr>
          </a:p>
        </p:txBody>
      </p:sp>
      <p:sp>
        <p:nvSpPr>
          <p:cNvPr id="64" name="Content Placeholder 3"/>
          <p:cNvSpPr txBox="1">
            <a:spLocks/>
          </p:cNvSpPr>
          <p:nvPr/>
        </p:nvSpPr>
        <p:spPr>
          <a:xfrm>
            <a:off x="1097280" y="4487608"/>
            <a:ext cx="10284953" cy="151631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pPr>
            <a:r>
              <a:rPr lang="en-US" b="0" dirty="0">
                <a:solidFill>
                  <a:srgbClr val="E2E1E4">
                    <a:lumMod val="25000"/>
                  </a:srgbClr>
                </a:solidFill>
              </a:rPr>
              <a:t>&gt; Battery model must cover all relevant frequencies.</a:t>
            </a:r>
          </a:p>
          <a:p>
            <a:pPr fontAlgn="auto">
              <a:buClr>
                <a:srgbClr val="4F81BD"/>
              </a:buClr>
            </a:pPr>
            <a:r>
              <a:rPr lang="en-US" b="0" dirty="0">
                <a:solidFill>
                  <a:srgbClr val="E2E1E4">
                    <a:lumMod val="25000"/>
                  </a:srgbClr>
                </a:solidFill>
              </a:rPr>
              <a:t>&gt; Equivalent circuit model has a finite number of parameters to adjust.</a:t>
            </a:r>
          </a:p>
          <a:p>
            <a:pPr fontAlgn="auto">
              <a:buClr>
                <a:srgbClr val="4F81BD"/>
              </a:buClr>
            </a:pPr>
            <a:r>
              <a:rPr lang="en-US" b="0" dirty="0">
                <a:solidFill>
                  <a:srgbClr val="E2E1E4">
                    <a:lumMod val="25000"/>
                  </a:srgbClr>
                </a:solidFill>
              </a:rPr>
              <a:t>&gt; Canonicity theorem: R+N(R||C) suffices to model any linear non-inductive impedance.</a:t>
            </a:r>
          </a:p>
          <a:p>
            <a:pPr fontAlgn="auto">
              <a:buClr>
                <a:srgbClr val="4F81BD"/>
              </a:buClr>
            </a:pPr>
            <a:endParaRPr lang="en-US" b="0" dirty="0">
              <a:solidFill>
                <a:srgbClr val="E2E1E4">
                  <a:lumMod val="25000"/>
                </a:srgbClr>
              </a:solidFill>
            </a:endParaRPr>
          </a:p>
        </p:txBody>
      </p:sp>
      <p:sp>
        <p:nvSpPr>
          <p:cNvPr id="55" name="Slide Number Placeholder 54"/>
          <p:cNvSpPr>
            <a:spLocks noGrp="1"/>
          </p:cNvSpPr>
          <p:nvPr>
            <p:ph type="sldNum" sz="quarter" idx="12"/>
          </p:nvPr>
        </p:nvSpPr>
        <p:spPr/>
        <p:txBody>
          <a:bodyPr/>
          <a:lstStyle/>
          <a:p>
            <a:fld id="{08BA5408-88DF-49FD-8912-8E1290F7666B}" type="slidenum">
              <a:rPr lang="en-US" smtClean="0"/>
              <a:t>25</a:t>
            </a:fld>
            <a:endParaRPr lang="en-US"/>
          </a:p>
        </p:txBody>
      </p:sp>
    </p:spTree>
    <p:extLst>
      <p:ext uri="{BB962C8B-B14F-4D97-AF65-F5344CB8AC3E}">
        <p14:creationId xmlns:p14="http://schemas.microsoft.com/office/powerpoint/2010/main" val="478079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95562" y="1098509"/>
            <a:ext cx="9144000" cy="2387600"/>
          </a:xfrm>
        </p:spPr>
        <p:txBody>
          <a:bodyPr>
            <a:normAutofit/>
          </a:bodyPr>
          <a:lstStyle/>
          <a:p>
            <a:r>
              <a:rPr lang="en-US" dirty="0" smtClean="0"/>
              <a:t>Mathematical Fashion Design</a:t>
            </a:r>
            <a:endParaRPr lang="en-US" dirty="0"/>
          </a:p>
        </p:txBody>
      </p:sp>
      <p:sp>
        <p:nvSpPr>
          <p:cNvPr id="4" name="Subtitle 3"/>
          <p:cNvSpPr>
            <a:spLocks noGrp="1"/>
          </p:cNvSpPr>
          <p:nvPr>
            <p:ph type="subTitle" idx="1"/>
          </p:nvPr>
        </p:nvSpPr>
        <p:spPr>
          <a:xfrm>
            <a:off x="1531951" y="4102970"/>
            <a:ext cx="9144000" cy="795033"/>
          </a:xfrm>
        </p:spPr>
        <p:txBody>
          <a:bodyPr/>
          <a:lstStyle/>
          <a:p>
            <a:r>
              <a:rPr lang="en-US" dirty="0" smtClean="0"/>
              <a:t>Joint work with Ellie Baker</a:t>
            </a:r>
            <a:endParaRPr lang="en-US" dirty="0"/>
          </a:p>
        </p:txBody>
      </p:sp>
      <p:sp>
        <p:nvSpPr>
          <p:cNvPr id="2" name="Slide Number Placeholder 1"/>
          <p:cNvSpPr>
            <a:spLocks noGrp="1"/>
          </p:cNvSpPr>
          <p:nvPr>
            <p:ph type="sldNum" sz="quarter" idx="12"/>
          </p:nvPr>
        </p:nvSpPr>
        <p:spPr/>
        <p:txBody>
          <a:bodyPr/>
          <a:lstStyle/>
          <a:p>
            <a:fld id="{08BA5408-88DF-49FD-8912-8E1290F7666B}" type="slidenum">
              <a:rPr lang="en-US" smtClean="0"/>
              <a:t>26</a:t>
            </a:fld>
            <a:endParaRPr lang="en-US"/>
          </a:p>
        </p:txBody>
      </p:sp>
    </p:spTree>
    <p:extLst>
      <p:ext uri="{BB962C8B-B14F-4D97-AF65-F5344CB8AC3E}">
        <p14:creationId xmlns:p14="http://schemas.microsoft.com/office/powerpoint/2010/main" val="3070336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21484"/>
          </a:xfrm>
        </p:spPr>
        <p:txBody>
          <a:bodyPr>
            <a:normAutofit/>
          </a:bodyPr>
          <a:lstStyle/>
          <a:p>
            <a:r>
              <a:rPr lang="en-US" dirty="0" smtClean="0"/>
              <a:t>“For </a:t>
            </a:r>
            <a:r>
              <a:rPr lang="en-US" dirty="0"/>
              <a:t>mathematicians among you who don’t know what an infinity scarf is, the classic design is a cloth torus whose hole is large enough to fit over the head so that it can be looped around the neck one or more times</a:t>
            </a:r>
            <a:r>
              <a:rPr lang="en-US" dirty="0" smtClean="0"/>
              <a:t>.”  Ellie Baker</a:t>
            </a:r>
            <a:endParaRPr lang="en-US" dirty="0"/>
          </a:p>
        </p:txBody>
      </p:sp>
      <p:sp>
        <p:nvSpPr>
          <p:cNvPr id="3" name="Content Placeholder 2"/>
          <p:cNvSpPr>
            <a:spLocks noGrp="1"/>
          </p:cNvSpPr>
          <p:nvPr>
            <p:ph idx="1"/>
          </p:nvPr>
        </p:nvSpPr>
        <p:spPr>
          <a:xfrm>
            <a:off x="677945" y="2767218"/>
            <a:ext cx="4054311" cy="2059306"/>
          </a:xfrm>
        </p:spPr>
        <p:txBody>
          <a:bodyPr/>
          <a:lstStyle/>
          <a:p>
            <a:r>
              <a:rPr lang="en-US" dirty="0" smtClean="0"/>
              <a:t>The problem: Design a reversible infinity scarf with different patterns on each side.</a:t>
            </a:r>
            <a:endParaRPr lang="en-US" dirty="0"/>
          </a:p>
        </p:txBody>
      </p:sp>
      <p:pic>
        <p:nvPicPr>
          <p:cNvPr id="4" name="Picture 3"/>
          <p:cNvPicPr>
            <a:picLocks noChangeAspect="1"/>
          </p:cNvPicPr>
          <p:nvPr/>
        </p:nvPicPr>
        <p:blipFill>
          <a:blip r:embed="rId2"/>
          <a:stretch>
            <a:fillRect/>
          </a:stretch>
        </p:blipFill>
        <p:spPr>
          <a:xfrm>
            <a:off x="5688758" y="2519363"/>
            <a:ext cx="5379131" cy="3657600"/>
          </a:xfrm>
          <a:prstGeom prst="rect">
            <a:avLst/>
          </a:prstGeom>
        </p:spPr>
      </p:pic>
      <p:sp>
        <p:nvSpPr>
          <p:cNvPr id="5" name="Slide Number Placeholder 4"/>
          <p:cNvSpPr>
            <a:spLocks noGrp="1"/>
          </p:cNvSpPr>
          <p:nvPr>
            <p:ph type="sldNum" sz="quarter" idx="12"/>
          </p:nvPr>
        </p:nvSpPr>
        <p:spPr/>
        <p:txBody>
          <a:bodyPr/>
          <a:lstStyle/>
          <a:p>
            <a:fld id="{08BA5408-88DF-49FD-8912-8E1290F7666B}" type="slidenum">
              <a:rPr lang="en-US" smtClean="0"/>
              <a:t>27</a:t>
            </a:fld>
            <a:endParaRPr lang="en-US"/>
          </a:p>
        </p:txBody>
      </p:sp>
    </p:spTree>
    <p:extLst>
      <p:ext uri="{BB962C8B-B14F-4D97-AF65-F5344CB8AC3E}">
        <p14:creationId xmlns:p14="http://schemas.microsoft.com/office/powerpoint/2010/main" val="1898009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63622"/>
          </a:xfrm>
        </p:spPr>
        <p:txBody>
          <a:bodyPr/>
          <a:lstStyle/>
          <a:p>
            <a:pPr algn="ctr"/>
            <a:r>
              <a:rPr lang="en-US" dirty="0" smtClean="0"/>
              <a:t>Inverting tori is a funny business</a:t>
            </a:r>
            <a:endParaRPr lang="en-US" dirty="0"/>
          </a:p>
        </p:txBody>
      </p:sp>
      <p:sp>
        <p:nvSpPr>
          <p:cNvPr id="5" name="Content Placeholder 4"/>
          <p:cNvSpPr>
            <a:spLocks noGrp="1"/>
          </p:cNvSpPr>
          <p:nvPr>
            <p:ph idx="1"/>
          </p:nvPr>
        </p:nvSpPr>
        <p:spPr>
          <a:xfrm>
            <a:off x="838201" y="3629319"/>
            <a:ext cx="3714946" cy="2547643"/>
          </a:xfrm>
        </p:spPr>
        <p:txBody>
          <a:bodyPr/>
          <a:lstStyle/>
          <a:p>
            <a:r>
              <a:rPr lang="en-US" dirty="0" smtClean="0"/>
              <a:t>The meridians on the torus get switched!</a:t>
            </a:r>
          </a:p>
          <a:p>
            <a:r>
              <a:rPr lang="en-US" dirty="0" smtClean="0"/>
              <a:t>For infinity scarves, this can be disastrous!</a:t>
            </a:r>
            <a:endParaRPr lang="en-US" dirty="0"/>
          </a:p>
        </p:txBody>
      </p:sp>
      <p:pic>
        <p:nvPicPr>
          <p:cNvPr id="6" name="Picture 5"/>
          <p:cNvPicPr>
            <a:picLocks noChangeAspect="1"/>
          </p:cNvPicPr>
          <p:nvPr/>
        </p:nvPicPr>
        <p:blipFill>
          <a:blip r:embed="rId2"/>
          <a:stretch>
            <a:fillRect/>
          </a:stretch>
        </p:blipFill>
        <p:spPr>
          <a:xfrm>
            <a:off x="767564" y="1128748"/>
            <a:ext cx="10058400" cy="1333465"/>
          </a:xfrm>
          <a:prstGeom prst="rect">
            <a:avLst/>
          </a:prstGeom>
        </p:spPr>
      </p:pic>
      <p:pic>
        <p:nvPicPr>
          <p:cNvPr id="7" name="Picture 6"/>
          <p:cNvPicPr>
            <a:picLocks noChangeAspect="1"/>
          </p:cNvPicPr>
          <p:nvPr/>
        </p:nvPicPr>
        <p:blipFill>
          <a:blip r:embed="rId3"/>
          <a:stretch>
            <a:fillRect/>
          </a:stretch>
        </p:blipFill>
        <p:spPr>
          <a:xfrm>
            <a:off x="4874247" y="3268286"/>
            <a:ext cx="3657600" cy="2417258"/>
          </a:xfrm>
          <a:prstGeom prst="rect">
            <a:avLst/>
          </a:prstGeom>
        </p:spPr>
      </p:pic>
      <p:pic>
        <p:nvPicPr>
          <p:cNvPr id="8" name="Picture 7"/>
          <p:cNvPicPr>
            <a:picLocks noChangeAspect="1"/>
          </p:cNvPicPr>
          <p:nvPr/>
        </p:nvPicPr>
        <p:blipFill>
          <a:blip r:embed="rId4"/>
          <a:stretch>
            <a:fillRect/>
          </a:stretch>
        </p:blipFill>
        <p:spPr>
          <a:xfrm>
            <a:off x="8852947" y="2519362"/>
            <a:ext cx="2444990" cy="3657600"/>
          </a:xfrm>
          <a:prstGeom prst="rect">
            <a:avLst/>
          </a:prstGeom>
        </p:spPr>
      </p:pic>
      <p:sp>
        <p:nvSpPr>
          <p:cNvPr id="9" name="TextBox 8"/>
          <p:cNvSpPr txBox="1"/>
          <p:nvPr/>
        </p:nvSpPr>
        <p:spPr>
          <a:xfrm>
            <a:off x="4107199" y="2430068"/>
            <a:ext cx="3379130" cy="369332"/>
          </a:xfrm>
          <a:prstGeom prst="rect">
            <a:avLst/>
          </a:prstGeom>
          <a:noFill/>
        </p:spPr>
        <p:txBody>
          <a:bodyPr wrap="none" rtlCol="0">
            <a:spAutoFit/>
          </a:bodyPr>
          <a:lstStyle/>
          <a:p>
            <a:r>
              <a:rPr lang="en-US" dirty="0" err="1" smtClean="0"/>
              <a:t>Surot</a:t>
            </a:r>
            <a:r>
              <a:rPr lang="en-US" dirty="0" smtClean="0"/>
              <a:t>, public-domain animated gif</a:t>
            </a:r>
            <a:endParaRPr lang="en-US" dirty="0"/>
          </a:p>
        </p:txBody>
      </p:sp>
      <p:sp>
        <p:nvSpPr>
          <p:cNvPr id="10" name="TextBox 9"/>
          <p:cNvSpPr txBox="1"/>
          <p:nvPr/>
        </p:nvSpPr>
        <p:spPr>
          <a:xfrm>
            <a:off x="5478943" y="6207397"/>
            <a:ext cx="2561855" cy="400110"/>
          </a:xfrm>
          <a:prstGeom prst="rect">
            <a:avLst/>
          </a:prstGeom>
          <a:noFill/>
        </p:spPr>
        <p:txBody>
          <a:bodyPr wrap="none" rtlCol="0">
            <a:spAutoFit/>
          </a:bodyPr>
          <a:lstStyle/>
          <a:p>
            <a:r>
              <a:rPr lang="en-US" sz="2000" dirty="0" err="1" smtClean="0"/>
              <a:t>Neckware</a:t>
            </a:r>
            <a:r>
              <a:rPr lang="en-US" sz="2000" dirty="0" smtClean="0"/>
              <a:t> for a giraffe!</a:t>
            </a:r>
            <a:endParaRPr lang="en-US" sz="2000" dirty="0"/>
          </a:p>
        </p:txBody>
      </p:sp>
      <p:cxnSp>
        <p:nvCxnSpPr>
          <p:cNvPr id="12" name="Straight Arrow Connector 11"/>
          <p:cNvCxnSpPr/>
          <p:nvPr/>
        </p:nvCxnSpPr>
        <p:spPr>
          <a:xfrm flipV="1">
            <a:off x="8040798" y="5870210"/>
            <a:ext cx="802456" cy="4914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08BA5408-88DF-49FD-8912-8E1290F7666B}" type="slidenum">
              <a:rPr lang="en-US" smtClean="0"/>
              <a:t>28</a:t>
            </a:fld>
            <a:endParaRPr lang="en-US"/>
          </a:p>
        </p:txBody>
      </p:sp>
    </p:spTree>
    <p:extLst>
      <p:ext uri="{BB962C8B-B14F-4D97-AF65-F5344CB8AC3E}">
        <p14:creationId xmlns:p14="http://schemas.microsoft.com/office/powerpoint/2010/main" val="155510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want the geometry of the infinity scarf to be invariant under inversion. But there is more.</a:t>
            </a:r>
            <a:endParaRPr lang="en-US" dirty="0"/>
          </a:p>
        </p:txBody>
      </p:sp>
      <p:sp>
        <p:nvSpPr>
          <p:cNvPr id="3" name="Content Placeholder 2"/>
          <p:cNvSpPr>
            <a:spLocks noGrp="1"/>
          </p:cNvSpPr>
          <p:nvPr>
            <p:ph idx="1"/>
          </p:nvPr>
        </p:nvSpPr>
        <p:spPr>
          <a:xfrm>
            <a:off x="904188" y="4826523"/>
            <a:ext cx="10515600" cy="1640265"/>
          </a:xfrm>
        </p:spPr>
        <p:txBody>
          <a:bodyPr>
            <a:normAutofit fontScale="92500" lnSpcReduction="10000"/>
          </a:bodyPr>
          <a:lstStyle/>
          <a:p>
            <a:r>
              <a:rPr lang="en-US" dirty="0" smtClean="0"/>
              <a:t>We want the scarf to be ribbon foldable. </a:t>
            </a:r>
          </a:p>
          <a:p>
            <a:r>
              <a:rPr lang="en-US" dirty="0" smtClean="0"/>
              <a:t>This means that you can lay it flat on the table with a finite number of folds.</a:t>
            </a:r>
          </a:p>
          <a:p>
            <a:r>
              <a:rPr lang="en-US" dirty="0" smtClean="0"/>
              <a:t>Ribbon foldable scarves drape better around your neck, in particular the Moebius version (see next slide).</a:t>
            </a:r>
          </a:p>
        </p:txBody>
      </p:sp>
      <p:pic>
        <p:nvPicPr>
          <p:cNvPr id="4" name="Picture 3"/>
          <p:cNvPicPr>
            <a:picLocks noChangeAspect="1"/>
          </p:cNvPicPr>
          <p:nvPr/>
        </p:nvPicPr>
        <p:blipFill>
          <a:blip r:embed="rId2"/>
          <a:stretch>
            <a:fillRect/>
          </a:stretch>
        </p:blipFill>
        <p:spPr>
          <a:xfrm>
            <a:off x="2783330" y="1444200"/>
            <a:ext cx="7482867" cy="3200400"/>
          </a:xfrm>
          <a:prstGeom prst="rect">
            <a:avLst/>
          </a:prstGeom>
        </p:spPr>
      </p:pic>
      <p:sp>
        <p:nvSpPr>
          <p:cNvPr id="5" name="Slide Number Placeholder 4"/>
          <p:cNvSpPr>
            <a:spLocks noGrp="1"/>
          </p:cNvSpPr>
          <p:nvPr>
            <p:ph type="sldNum" sz="quarter" idx="12"/>
          </p:nvPr>
        </p:nvSpPr>
        <p:spPr/>
        <p:txBody>
          <a:bodyPr/>
          <a:lstStyle/>
          <a:p>
            <a:fld id="{08BA5408-88DF-49FD-8912-8E1290F7666B}" type="slidenum">
              <a:rPr lang="en-US" smtClean="0"/>
              <a:t>29</a:t>
            </a:fld>
            <a:endParaRPr lang="en-US"/>
          </a:p>
        </p:txBody>
      </p:sp>
    </p:spTree>
    <p:extLst>
      <p:ext uri="{BB962C8B-B14F-4D97-AF65-F5344CB8AC3E}">
        <p14:creationId xmlns:p14="http://schemas.microsoft.com/office/powerpoint/2010/main" val="4640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Topological Robotics</a:t>
            </a:r>
            <a:endParaRPr lang="en-US" dirty="0"/>
          </a:p>
        </p:txBody>
      </p:sp>
      <p:sp>
        <p:nvSpPr>
          <p:cNvPr id="3" name="Slide Number Placeholder 2"/>
          <p:cNvSpPr>
            <a:spLocks noGrp="1"/>
          </p:cNvSpPr>
          <p:nvPr>
            <p:ph type="sldNum" sz="quarter" idx="12"/>
          </p:nvPr>
        </p:nvSpPr>
        <p:spPr/>
        <p:txBody>
          <a:bodyPr/>
          <a:lstStyle/>
          <a:p>
            <a:fld id="{08BA5408-88DF-49FD-8912-8E1290F7666B}" type="slidenum">
              <a:rPr lang="en-US" smtClean="0"/>
              <a:t>3</a:t>
            </a:fld>
            <a:endParaRPr lang="en-US" dirty="0"/>
          </a:p>
        </p:txBody>
      </p:sp>
    </p:spTree>
    <p:extLst>
      <p:ext uri="{BB962C8B-B14F-4D97-AF65-F5344CB8AC3E}">
        <p14:creationId xmlns:p14="http://schemas.microsoft.com/office/powerpoint/2010/main" val="240932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Theorem:</a:t>
            </a:r>
            <a:r>
              <a:rPr lang="en-US" dirty="0" smtClean="0"/>
              <a:t> There are exactly two ribbon-foldable torus designs that are shape-invariant under inversion.</a:t>
            </a:r>
            <a:endParaRPr lang="en-US" dirty="0"/>
          </a:p>
        </p:txBody>
      </p:sp>
      <p:sp>
        <p:nvSpPr>
          <p:cNvPr id="3" name="Content Placeholder 2"/>
          <p:cNvSpPr>
            <a:spLocks noGrp="1"/>
          </p:cNvSpPr>
          <p:nvPr>
            <p:ph idx="1"/>
          </p:nvPr>
        </p:nvSpPr>
        <p:spPr>
          <a:xfrm>
            <a:off x="838200" y="3186260"/>
            <a:ext cx="10515600" cy="3393649"/>
          </a:xfrm>
        </p:spPr>
        <p:txBody>
          <a:bodyPr>
            <a:normAutofit/>
          </a:bodyPr>
          <a:lstStyle/>
          <a:p>
            <a:r>
              <a:rPr lang="en-US" dirty="0" smtClean="0"/>
              <a:t>If the fundamental region of the torus is square (see above) then it can be sewn to be ribbon foldable with an even number of folds.</a:t>
            </a:r>
          </a:p>
          <a:p>
            <a:r>
              <a:rPr lang="en-US" dirty="0" smtClean="0"/>
              <a:t>If instead the fundamental region is a rhombus with a 60 degree angle in two corners, then it can be sewn to be ribbon foldable with an odd number of folds.</a:t>
            </a:r>
          </a:p>
          <a:p>
            <a:pPr lvl="1"/>
            <a:r>
              <a:rPr lang="en-US" dirty="0" smtClean="0"/>
              <a:t>This is the so-called “Moebius scarf” which only has one side when flattened and folded.</a:t>
            </a:r>
          </a:p>
          <a:p>
            <a:pPr lvl="1"/>
            <a:r>
              <a:rPr lang="en-US" dirty="0" smtClean="0"/>
              <a:t>The Moebius scarf drapes best around your neck!</a:t>
            </a:r>
            <a:endParaRPr lang="en-US" dirty="0"/>
          </a:p>
        </p:txBody>
      </p:sp>
      <p:pic>
        <p:nvPicPr>
          <p:cNvPr id="4" name="Picture 3"/>
          <p:cNvPicPr>
            <a:picLocks noChangeAspect="1"/>
          </p:cNvPicPr>
          <p:nvPr/>
        </p:nvPicPr>
        <p:blipFill>
          <a:blip r:embed="rId2"/>
          <a:stretch>
            <a:fillRect/>
          </a:stretch>
        </p:blipFill>
        <p:spPr>
          <a:xfrm>
            <a:off x="838200" y="1477391"/>
            <a:ext cx="9144000" cy="1509877"/>
          </a:xfrm>
          <a:prstGeom prst="rect">
            <a:avLst/>
          </a:prstGeom>
        </p:spPr>
      </p:pic>
      <p:sp>
        <p:nvSpPr>
          <p:cNvPr id="5" name="Slide Number Placeholder 4"/>
          <p:cNvSpPr>
            <a:spLocks noGrp="1"/>
          </p:cNvSpPr>
          <p:nvPr>
            <p:ph type="sldNum" sz="quarter" idx="12"/>
          </p:nvPr>
        </p:nvSpPr>
        <p:spPr/>
        <p:txBody>
          <a:bodyPr/>
          <a:lstStyle/>
          <a:p>
            <a:fld id="{08BA5408-88DF-49FD-8912-8E1290F7666B}" type="slidenum">
              <a:rPr lang="en-US" smtClean="0"/>
              <a:t>30</a:t>
            </a:fld>
            <a:endParaRPr lang="en-US"/>
          </a:p>
        </p:txBody>
      </p:sp>
    </p:spTree>
    <p:extLst>
      <p:ext uri="{BB962C8B-B14F-4D97-AF65-F5344CB8AC3E}">
        <p14:creationId xmlns:p14="http://schemas.microsoft.com/office/powerpoint/2010/main" val="3644983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BA5408-88DF-49FD-8912-8E1290F7666B}" type="slidenum">
              <a:rPr lang="en-US" smtClean="0"/>
              <a:t>31</a:t>
            </a:fld>
            <a:endParaRPr lang="en-US"/>
          </a:p>
        </p:txBody>
      </p:sp>
      <p:pic>
        <p:nvPicPr>
          <p:cNvPr id="5" name="Picture 4"/>
          <p:cNvPicPr>
            <a:picLocks noChangeAspect="1"/>
          </p:cNvPicPr>
          <p:nvPr/>
        </p:nvPicPr>
        <p:blipFill>
          <a:blip r:embed="rId2"/>
          <a:stretch>
            <a:fillRect/>
          </a:stretch>
        </p:blipFill>
        <p:spPr>
          <a:xfrm>
            <a:off x="1184943" y="1164196"/>
            <a:ext cx="9144000" cy="2366221"/>
          </a:xfrm>
          <a:prstGeom prst="rect">
            <a:avLst/>
          </a:prstGeom>
        </p:spPr>
      </p:pic>
      <p:sp>
        <p:nvSpPr>
          <p:cNvPr id="6" name="TextBox 5"/>
          <p:cNvSpPr txBox="1"/>
          <p:nvPr/>
        </p:nvSpPr>
        <p:spPr>
          <a:xfrm>
            <a:off x="2516957" y="4073711"/>
            <a:ext cx="7258639"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The end result turns out to be precisely the Moebius scarf that is shape invariant under inversion. </a:t>
            </a:r>
            <a:endParaRPr lang="en-US" sz="2800"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9609841" y="1385740"/>
            <a:ext cx="744717" cy="37707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48174" y="640976"/>
            <a:ext cx="2934842"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But there’s more…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40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0995"/>
          </a:xfrm>
        </p:spPr>
        <p:txBody>
          <a:bodyPr/>
          <a:lstStyle/>
          <a:p>
            <a:pPr algn="ctr"/>
            <a:r>
              <a:rPr lang="en-US" dirty="0" smtClean="0"/>
              <a:t>More fashion and sewing issues</a:t>
            </a:r>
            <a:endParaRPr lang="en-US" dirty="0"/>
          </a:p>
        </p:txBody>
      </p:sp>
      <p:sp>
        <p:nvSpPr>
          <p:cNvPr id="3" name="Content Placeholder 2"/>
          <p:cNvSpPr>
            <a:spLocks noGrp="1"/>
          </p:cNvSpPr>
          <p:nvPr>
            <p:ph idx="1"/>
          </p:nvPr>
        </p:nvSpPr>
        <p:spPr>
          <a:xfrm>
            <a:off x="932468" y="806774"/>
            <a:ext cx="10515600" cy="2840643"/>
          </a:xfrm>
        </p:spPr>
        <p:txBody>
          <a:bodyPr>
            <a:normAutofit fontScale="92500"/>
          </a:bodyPr>
          <a:lstStyle/>
          <a:p>
            <a:r>
              <a:rPr lang="en-US" dirty="0" smtClean="0"/>
              <a:t>The scarf was designed have a repeating pattern on both sides. For this purpose it helps to consider the wallpaper groups.</a:t>
            </a:r>
          </a:p>
          <a:p>
            <a:r>
              <a:rPr lang="en-US" dirty="0" smtClean="0"/>
              <a:t>The construction of the scarf is determined by the choice of fundamental region which is cut out of cloth and then sewn together.</a:t>
            </a:r>
          </a:p>
          <a:p>
            <a:pPr lvl="1"/>
            <a:r>
              <a:rPr lang="en-US" dirty="0" smtClean="0"/>
              <a:t>The fundamental region will have the area of 6 equilateral triangles.</a:t>
            </a:r>
          </a:p>
          <a:p>
            <a:pPr lvl="1"/>
            <a:r>
              <a:rPr lang="en-US" dirty="0" smtClean="0"/>
              <a:t>Three possible regions are shown below.</a:t>
            </a:r>
          </a:p>
          <a:p>
            <a:pPr lvl="1"/>
            <a:r>
              <a:rPr lang="en-US" dirty="0" smtClean="0"/>
              <a:t>The hexagonal region has the smallest perimeter, which minimizes the seam length.</a:t>
            </a:r>
          </a:p>
          <a:p>
            <a:endParaRPr lang="en-US" dirty="0"/>
          </a:p>
        </p:txBody>
      </p:sp>
      <p:sp>
        <p:nvSpPr>
          <p:cNvPr id="5" name="Rectangle 4"/>
          <p:cNvSpPr/>
          <p:nvPr/>
        </p:nvSpPr>
        <p:spPr>
          <a:xfrm>
            <a:off x="838200" y="5657671"/>
            <a:ext cx="10931951" cy="1200329"/>
          </a:xfrm>
          <a:prstGeom prst="rect">
            <a:avLst/>
          </a:prstGeom>
        </p:spPr>
        <p:txBody>
          <a:bodyPr wrap="square">
            <a:spAutoFit/>
          </a:bodyPr>
          <a:lstStyle/>
          <a:p>
            <a:r>
              <a:rPr lang="en-US" dirty="0"/>
              <a:t>The “Honeycomb Conjecture,” proven in 1999 by Hale, states that “any partition of the plane into regions of equal area has perimeter at least that of the regular hexagonal honeycomb tiling</a:t>
            </a:r>
            <a:r>
              <a:rPr lang="en-US" dirty="0" smtClean="0"/>
              <a:t>.” </a:t>
            </a:r>
            <a:r>
              <a:rPr lang="en-US" dirty="0"/>
              <a:t>Since any valid scarf layout tiles the plane with tiles of equal </a:t>
            </a:r>
            <a:r>
              <a:rPr lang="en-US" dirty="0" smtClean="0"/>
              <a:t>area, </a:t>
            </a:r>
            <a:r>
              <a:rPr lang="en-US" dirty="0"/>
              <a:t>there is no layout with a seam length shorter than the hexagon. For this reason, we consider a hexagon the quintessential layout for our scarf.</a:t>
            </a:r>
          </a:p>
        </p:txBody>
      </p:sp>
      <p:pic>
        <p:nvPicPr>
          <p:cNvPr id="6" name="Picture 5"/>
          <p:cNvPicPr>
            <a:picLocks noChangeAspect="1"/>
          </p:cNvPicPr>
          <p:nvPr/>
        </p:nvPicPr>
        <p:blipFill>
          <a:blip r:embed="rId2"/>
          <a:stretch>
            <a:fillRect/>
          </a:stretch>
        </p:blipFill>
        <p:spPr>
          <a:xfrm>
            <a:off x="1846160" y="3645991"/>
            <a:ext cx="6568254" cy="2011680"/>
          </a:xfrm>
          <a:prstGeom prst="rect">
            <a:avLst/>
          </a:prstGeom>
        </p:spPr>
      </p:pic>
      <p:sp>
        <p:nvSpPr>
          <p:cNvPr id="4" name="Slide Number Placeholder 3"/>
          <p:cNvSpPr>
            <a:spLocks noGrp="1"/>
          </p:cNvSpPr>
          <p:nvPr>
            <p:ph type="sldNum" sz="quarter" idx="12"/>
          </p:nvPr>
        </p:nvSpPr>
        <p:spPr/>
        <p:txBody>
          <a:bodyPr/>
          <a:lstStyle/>
          <a:p>
            <a:fld id="{08BA5408-88DF-49FD-8912-8E1290F7666B}" type="slidenum">
              <a:rPr lang="en-US" smtClean="0"/>
              <a:t>32</a:t>
            </a:fld>
            <a:endParaRPr lang="en-US"/>
          </a:p>
        </p:txBody>
      </p:sp>
      <p:pic>
        <p:nvPicPr>
          <p:cNvPr id="7" name="Picture 6"/>
          <p:cNvPicPr>
            <a:picLocks noChangeAspect="1"/>
          </p:cNvPicPr>
          <p:nvPr/>
        </p:nvPicPr>
        <p:blipFill>
          <a:blip r:embed="rId3"/>
          <a:stretch>
            <a:fillRect/>
          </a:stretch>
        </p:blipFill>
        <p:spPr>
          <a:xfrm>
            <a:off x="8610600" y="3554551"/>
            <a:ext cx="2488785" cy="2103120"/>
          </a:xfrm>
          <a:prstGeom prst="rect">
            <a:avLst/>
          </a:prstGeom>
        </p:spPr>
      </p:pic>
    </p:spTree>
    <p:extLst>
      <p:ext uri="{BB962C8B-B14F-4D97-AF65-F5344CB8AC3E}">
        <p14:creationId xmlns:p14="http://schemas.microsoft.com/office/powerpoint/2010/main" val="3148446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9875" y="150828"/>
            <a:ext cx="3676455" cy="5570756"/>
          </a:xfrm>
          <a:prstGeom prst="rect">
            <a:avLst/>
          </a:prstGeom>
          <a:noFill/>
        </p:spPr>
        <p:txBody>
          <a:bodyPr wrap="square" rtlCol="0">
            <a:spAutoFit/>
          </a:bodyPr>
          <a:lstStyle/>
          <a:p>
            <a:r>
              <a:rPr lang="en-US" sz="2400" i="1" dirty="0" smtClean="0"/>
              <a:t>For further information see:</a:t>
            </a:r>
          </a:p>
          <a:p>
            <a:r>
              <a:rPr lang="en-US" sz="2400" dirty="0" smtClean="0"/>
              <a:t>Ellie Baker and Charles </a:t>
            </a:r>
            <a:r>
              <a:rPr lang="en-US" sz="2400" dirty="0" err="1" smtClean="0"/>
              <a:t>Wampler</a:t>
            </a:r>
            <a:r>
              <a:rPr lang="en-US" sz="2400" dirty="0" smtClean="0"/>
              <a:t>, “Invertible Infinity: A Toroidal Fashion Statement,” </a:t>
            </a:r>
          </a:p>
          <a:p>
            <a:r>
              <a:rPr lang="en-US" sz="2400" dirty="0" smtClean="0"/>
              <a:t>To appear in the Proceedings of </a:t>
            </a:r>
            <a:endParaRPr lang="en-US" sz="2400" dirty="0"/>
          </a:p>
          <a:p>
            <a:r>
              <a:rPr lang="en-US" sz="2400" dirty="0" smtClean="0"/>
              <a:t>BRIDGES </a:t>
            </a:r>
            <a:r>
              <a:rPr lang="en-US" sz="2400" dirty="0"/>
              <a:t>WATERLOO </a:t>
            </a:r>
            <a:r>
              <a:rPr lang="en-US" sz="2400" dirty="0" smtClean="0"/>
              <a:t>2017,</a:t>
            </a:r>
            <a:r>
              <a:rPr lang="en-US" sz="2400" dirty="0"/>
              <a:t> </a:t>
            </a:r>
            <a:r>
              <a:rPr lang="en-US" sz="2400" i="1" dirty="0" smtClean="0"/>
              <a:t>Mathematics</a:t>
            </a:r>
            <a:r>
              <a:rPr lang="en-US" sz="2400" i="1" dirty="0"/>
              <a:t>, Music, Art, Architecture, Education, Culture</a:t>
            </a:r>
            <a:br>
              <a:rPr lang="en-US" sz="2400" i="1" dirty="0"/>
            </a:br>
            <a:r>
              <a:rPr lang="en-US" sz="2400" dirty="0" smtClean="0"/>
              <a:t>University </a:t>
            </a:r>
            <a:r>
              <a:rPr lang="en-US" sz="2400" dirty="0"/>
              <a:t>of Waterloo </a:t>
            </a:r>
            <a:br>
              <a:rPr lang="en-US" sz="2400" dirty="0"/>
            </a:br>
            <a:r>
              <a:rPr lang="en-US" sz="2400" dirty="0"/>
              <a:t>Waterloo, Ontario, Canada</a:t>
            </a:r>
          </a:p>
          <a:p>
            <a:r>
              <a:rPr lang="en-US" sz="2400" dirty="0"/>
              <a:t>27–31 July, 2017</a:t>
            </a:r>
          </a:p>
          <a:p>
            <a:endParaRPr lang="en-US" sz="2000" dirty="0" smtClean="0"/>
          </a:p>
        </p:txBody>
      </p:sp>
      <p:sp>
        <p:nvSpPr>
          <p:cNvPr id="3" name="Slide Number Placeholder 2"/>
          <p:cNvSpPr>
            <a:spLocks noGrp="1"/>
          </p:cNvSpPr>
          <p:nvPr>
            <p:ph type="sldNum" sz="quarter" idx="12"/>
          </p:nvPr>
        </p:nvSpPr>
        <p:spPr/>
        <p:txBody>
          <a:bodyPr/>
          <a:lstStyle/>
          <a:p>
            <a:fld id="{08BA5408-88DF-49FD-8912-8E1290F7666B}" type="slidenum">
              <a:rPr lang="en-US" smtClean="0"/>
              <a:t>33</a:t>
            </a:fld>
            <a:endParaRPr lang="en-US"/>
          </a:p>
        </p:txBody>
      </p:sp>
      <p:pic>
        <p:nvPicPr>
          <p:cNvPr id="4" name="Picture 3"/>
          <p:cNvPicPr>
            <a:picLocks noChangeAspect="1"/>
          </p:cNvPicPr>
          <p:nvPr/>
        </p:nvPicPr>
        <p:blipFill>
          <a:blip r:embed="rId2"/>
          <a:stretch>
            <a:fillRect/>
          </a:stretch>
        </p:blipFill>
        <p:spPr>
          <a:xfrm>
            <a:off x="5481369" y="1107406"/>
            <a:ext cx="5379131" cy="3657600"/>
          </a:xfrm>
          <a:prstGeom prst="rect">
            <a:avLst/>
          </a:prstGeom>
        </p:spPr>
      </p:pic>
      <p:sp>
        <p:nvSpPr>
          <p:cNvPr id="6" name="TextBox 5"/>
          <p:cNvSpPr txBox="1"/>
          <p:nvPr/>
        </p:nvSpPr>
        <p:spPr>
          <a:xfrm>
            <a:off x="610635" y="5380672"/>
            <a:ext cx="8683146" cy="1477328"/>
          </a:xfrm>
          <a:prstGeom prst="rect">
            <a:avLst/>
          </a:prstGeom>
          <a:noFill/>
        </p:spPr>
        <p:txBody>
          <a:bodyPr wrap="none" rtlCol="0">
            <a:spAutoFit/>
          </a:bodyPr>
          <a:lstStyle/>
          <a:p>
            <a:r>
              <a:rPr lang="en-US" sz="2400" i="1" dirty="0"/>
              <a:t>For more information on wallpaper groups and crafting see</a:t>
            </a:r>
          </a:p>
          <a:p>
            <a:r>
              <a:rPr lang="en-US" sz="2400" dirty="0"/>
              <a:t>Ellie Baker and Susan </a:t>
            </a:r>
            <a:r>
              <a:rPr lang="en-US" sz="2400" dirty="0" err="1"/>
              <a:t>Goldstine</a:t>
            </a:r>
            <a:r>
              <a:rPr lang="en-US" sz="2400" dirty="0"/>
              <a:t>. “Crafting Conundrums: Puzzles and </a:t>
            </a:r>
          </a:p>
          <a:p>
            <a:r>
              <a:rPr lang="en-US" sz="2400" dirty="0"/>
              <a:t>Patterns for the Bead Crochet Artist” AK Peters/CRC Press. 2014.</a:t>
            </a:r>
          </a:p>
          <a:p>
            <a:endParaRPr lang="en-US" dirty="0"/>
          </a:p>
        </p:txBody>
      </p:sp>
    </p:spTree>
    <p:extLst>
      <p:ext uri="{BB962C8B-B14F-4D97-AF65-F5344CB8AC3E}">
        <p14:creationId xmlns:p14="http://schemas.microsoft.com/office/powerpoint/2010/main" val="1404104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BA5408-88DF-49FD-8912-8E1290F7666B}" type="slidenum">
              <a:rPr lang="en-US" smtClean="0"/>
              <a:t>34</a:t>
            </a:fld>
            <a:endParaRPr lang="en-US"/>
          </a:p>
        </p:txBody>
      </p:sp>
      <p:sp>
        <p:nvSpPr>
          <p:cNvPr id="3" name="TextBox 2"/>
          <p:cNvSpPr txBox="1"/>
          <p:nvPr/>
        </p:nvSpPr>
        <p:spPr>
          <a:xfrm>
            <a:off x="4590854" y="2950590"/>
            <a:ext cx="1819794" cy="523220"/>
          </a:xfrm>
          <a:prstGeom prst="rect">
            <a:avLst/>
          </a:prstGeom>
          <a:noFill/>
        </p:spPr>
        <p:txBody>
          <a:bodyPr wrap="none" rtlCol="0">
            <a:spAutoFit/>
          </a:bodyPr>
          <a:lstStyle/>
          <a:p>
            <a:r>
              <a:rPr lang="en-US" sz="2800" dirty="0" smtClean="0"/>
              <a:t>Extra slides</a:t>
            </a:r>
            <a:endParaRPr lang="en-US" sz="2800" dirty="0"/>
          </a:p>
        </p:txBody>
      </p:sp>
    </p:spTree>
    <p:extLst>
      <p:ext uri="{BB962C8B-B14F-4D97-AF65-F5344CB8AC3E}">
        <p14:creationId xmlns:p14="http://schemas.microsoft.com/office/powerpoint/2010/main" val="3896107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BA5408-88DF-49FD-8912-8E1290F7666B}" type="slidenum">
              <a:rPr lang="en-US" smtClean="0"/>
              <a:t>35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246" y="293780"/>
            <a:ext cx="3615578" cy="64276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317" y="293780"/>
            <a:ext cx="3615578" cy="6427695"/>
          </a:xfrm>
          <a:prstGeom prst="rect">
            <a:avLst/>
          </a:prstGeom>
        </p:spPr>
      </p:pic>
    </p:spTree>
    <p:extLst>
      <p:ext uri="{BB962C8B-B14F-4D97-AF65-F5344CB8AC3E}">
        <p14:creationId xmlns:p14="http://schemas.microsoft.com/office/powerpoint/2010/main" val="4138201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BA5408-88DF-49FD-8912-8E1290F7666B}" type="slidenum">
              <a:rPr lang="en-US" smtClean="0"/>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8" y="406255"/>
            <a:ext cx="4855542" cy="5486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492" y="406255"/>
            <a:ext cx="5556216" cy="5486400"/>
          </a:xfrm>
          <a:prstGeom prst="rect">
            <a:avLst/>
          </a:prstGeom>
        </p:spPr>
      </p:pic>
    </p:spTree>
    <p:extLst>
      <p:ext uri="{BB962C8B-B14F-4D97-AF65-F5344CB8AC3E}">
        <p14:creationId xmlns:p14="http://schemas.microsoft.com/office/powerpoint/2010/main" val="2182389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058322"/>
          </a:xfrm>
        </p:spPr>
        <p:txBody>
          <a:bodyPr/>
          <a:lstStyle/>
          <a:p>
            <a:pPr algn="ctr"/>
            <a:r>
              <a:rPr lang="en-US" dirty="0" smtClean="0"/>
              <a:t>The PUMA 560 is a robot used for positioning and orienting tasks.</a:t>
            </a:r>
            <a:endParaRPr lang="en-US" dirty="0"/>
          </a:p>
        </p:txBody>
      </p:sp>
      <p:pic>
        <p:nvPicPr>
          <p:cNvPr id="7" name="Picture 6"/>
          <p:cNvPicPr>
            <a:picLocks noChangeAspect="1"/>
          </p:cNvPicPr>
          <p:nvPr/>
        </p:nvPicPr>
        <p:blipFill>
          <a:blip r:embed="rId3"/>
          <a:stretch>
            <a:fillRect/>
          </a:stretch>
        </p:blipFill>
        <p:spPr>
          <a:xfrm>
            <a:off x="352385" y="1423448"/>
            <a:ext cx="4403464" cy="45720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912054688"/>
              </p:ext>
            </p:extLst>
          </p:nvPr>
        </p:nvGraphicFramePr>
        <p:xfrm>
          <a:off x="4614131" y="1423447"/>
          <a:ext cx="7205848" cy="4656841"/>
        </p:xfrm>
        <a:graphic>
          <a:graphicData uri="http://schemas.openxmlformats.org/presentationml/2006/ole">
            <mc:AlternateContent xmlns:mc="http://schemas.openxmlformats.org/markup-compatibility/2006">
              <mc:Choice xmlns:v="urn:schemas-microsoft-com:vml" Requires="v">
                <p:oleObj spid="_x0000_s1129" name="Equation" r:id="rId4" imgW="3733560" imgH="2412720" progId="Equation.DSMT4">
                  <p:embed/>
                </p:oleObj>
              </mc:Choice>
              <mc:Fallback>
                <p:oleObj name="Equation" r:id="rId4" imgW="3733560" imgH="2412720" progId="Equation.DSMT4">
                  <p:embed/>
                  <p:pic>
                    <p:nvPicPr>
                      <p:cNvPr id="0" name=""/>
                      <p:cNvPicPr/>
                      <p:nvPr/>
                    </p:nvPicPr>
                    <p:blipFill>
                      <a:blip r:embed="rId5"/>
                      <a:stretch>
                        <a:fillRect/>
                      </a:stretch>
                    </p:blipFill>
                    <p:spPr>
                      <a:xfrm>
                        <a:off x="4614131" y="1423447"/>
                        <a:ext cx="7205848" cy="4656841"/>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8BA5408-88DF-49FD-8912-8E1290F7666B}" type="slidenum">
              <a:rPr lang="en-US" smtClean="0"/>
              <a:t>4</a:t>
            </a:fld>
            <a:endParaRPr lang="en-US"/>
          </a:p>
        </p:txBody>
      </p:sp>
    </p:spTree>
    <p:extLst>
      <p:ext uri="{BB962C8B-B14F-4D97-AF65-F5344CB8AC3E}">
        <p14:creationId xmlns:p14="http://schemas.microsoft.com/office/powerpoint/2010/main" val="3782152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487561"/>
            <a:ext cx="4353951" cy="2286000"/>
          </a:xfrm>
          <a:prstGeom prst="rect">
            <a:avLst/>
          </a:prstGeom>
        </p:spPr>
      </p:pic>
      <p:pic>
        <p:nvPicPr>
          <p:cNvPr id="8" name="Picture 7"/>
          <p:cNvPicPr>
            <a:picLocks noChangeAspect="1"/>
          </p:cNvPicPr>
          <p:nvPr/>
        </p:nvPicPr>
        <p:blipFill>
          <a:blip r:embed="rId4"/>
          <a:stretch>
            <a:fillRect/>
          </a:stretch>
        </p:blipFill>
        <p:spPr>
          <a:xfrm>
            <a:off x="546419" y="2554573"/>
            <a:ext cx="3377170" cy="2286000"/>
          </a:xfrm>
          <a:prstGeom prst="rect">
            <a:avLst/>
          </a:prstGeom>
        </p:spPr>
      </p:pic>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997910020"/>
              </p:ext>
            </p:extLst>
          </p:nvPr>
        </p:nvGraphicFramePr>
        <p:xfrm>
          <a:off x="4484688" y="300038"/>
          <a:ext cx="7462837" cy="5995987"/>
        </p:xfrm>
        <a:graphic>
          <a:graphicData uri="http://schemas.openxmlformats.org/presentationml/2006/ole">
            <mc:AlternateContent xmlns:mc="http://schemas.openxmlformats.org/markup-compatibility/2006">
              <mc:Choice xmlns:v="urn:schemas-microsoft-com:vml" Requires="v">
                <p:oleObj spid="_x0000_s2233" name="Equation" r:id="rId5" imgW="3682800" imgH="2958840" progId="Equation.DSMT4">
                  <p:embed/>
                </p:oleObj>
              </mc:Choice>
              <mc:Fallback>
                <p:oleObj name="Equation" r:id="rId5" imgW="3682800" imgH="2958840" progId="Equation.DSMT4">
                  <p:embed/>
                  <p:pic>
                    <p:nvPicPr>
                      <p:cNvPr id="0" name=""/>
                      <p:cNvPicPr/>
                      <p:nvPr/>
                    </p:nvPicPr>
                    <p:blipFill>
                      <a:blip r:embed="rId6"/>
                      <a:stretch>
                        <a:fillRect/>
                      </a:stretch>
                    </p:blipFill>
                    <p:spPr>
                      <a:xfrm>
                        <a:off x="4484688" y="300038"/>
                        <a:ext cx="7462837" cy="5995987"/>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39220109"/>
              </p:ext>
            </p:extLst>
          </p:nvPr>
        </p:nvGraphicFramePr>
        <p:xfrm>
          <a:off x="499782" y="5020409"/>
          <a:ext cx="4320110" cy="1475032"/>
        </p:xfrm>
        <a:graphic>
          <a:graphicData uri="http://schemas.openxmlformats.org/presentationml/2006/ole">
            <mc:AlternateContent xmlns:mc="http://schemas.openxmlformats.org/markup-compatibility/2006">
              <mc:Choice xmlns:v="urn:schemas-microsoft-com:vml" Requires="v">
                <p:oleObj spid="_x0000_s2234" name="Equation" r:id="rId7" imgW="2603160" imgH="888840" progId="Equation.DSMT4">
                  <p:embed/>
                </p:oleObj>
              </mc:Choice>
              <mc:Fallback>
                <p:oleObj name="Equation" r:id="rId7" imgW="2603160" imgH="888840" progId="Equation.DSMT4">
                  <p:embed/>
                  <p:pic>
                    <p:nvPicPr>
                      <p:cNvPr id="0" name=""/>
                      <p:cNvPicPr/>
                      <p:nvPr/>
                    </p:nvPicPr>
                    <p:blipFill>
                      <a:blip r:embed="rId8"/>
                      <a:stretch>
                        <a:fillRect/>
                      </a:stretch>
                    </p:blipFill>
                    <p:spPr>
                      <a:xfrm>
                        <a:off x="499782" y="5020409"/>
                        <a:ext cx="4320110" cy="1475032"/>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8BA5408-88DF-49FD-8912-8E1290F7666B}" type="slidenum">
              <a:rPr lang="en-US" smtClean="0"/>
              <a:t>5</a:t>
            </a:fld>
            <a:endParaRPr lang="en-US"/>
          </a:p>
        </p:txBody>
      </p:sp>
    </p:spTree>
    <p:extLst>
      <p:ext uri="{BB962C8B-B14F-4D97-AF65-F5344CB8AC3E}">
        <p14:creationId xmlns:p14="http://schemas.microsoft.com/office/powerpoint/2010/main" val="1096326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8143" y="296094"/>
            <a:ext cx="3050770" cy="32004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782182524"/>
              </p:ext>
            </p:extLst>
          </p:nvPr>
        </p:nvGraphicFramePr>
        <p:xfrm>
          <a:off x="4996305" y="588586"/>
          <a:ext cx="7024688" cy="4752975"/>
        </p:xfrm>
        <a:graphic>
          <a:graphicData uri="http://schemas.openxmlformats.org/presentationml/2006/ole">
            <mc:AlternateContent xmlns:mc="http://schemas.openxmlformats.org/markup-compatibility/2006">
              <mc:Choice xmlns:v="urn:schemas-microsoft-com:vml" Requires="v">
                <p:oleObj spid="_x0000_s5220" name="Equation" r:id="rId4" imgW="3377880" imgH="2286000" progId="Equation.DSMT4">
                  <p:embed/>
                </p:oleObj>
              </mc:Choice>
              <mc:Fallback>
                <p:oleObj name="Equation" r:id="rId4" imgW="3377880" imgH="2286000" progId="Equation.DSMT4">
                  <p:embed/>
                  <p:pic>
                    <p:nvPicPr>
                      <p:cNvPr id="0" name=""/>
                      <p:cNvPicPr/>
                      <p:nvPr/>
                    </p:nvPicPr>
                    <p:blipFill>
                      <a:blip r:embed="rId5"/>
                      <a:stretch>
                        <a:fillRect/>
                      </a:stretch>
                    </p:blipFill>
                    <p:spPr>
                      <a:xfrm>
                        <a:off x="4996305" y="588586"/>
                        <a:ext cx="7024688" cy="4752975"/>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428461" y="3719300"/>
            <a:ext cx="3641230" cy="2743200"/>
          </a:xfrm>
          <a:prstGeom prst="rect">
            <a:avLst/>
          </a:prstGeom>
        </p:spPr>
      </p:pic>
      <p:sp>
        <p:nvSpPr>
          <p:cNvPr id="2" name="Slide Number Placeholder 1"/>
          <p:cNvSpPr>
            <a:spLocks noGrp="1"/>
          </p:cNvSpPr>
          <p:nvPr>
            <p:ph type="sldNum" sz="quarter" idx="12"/>
          </p:nvPr>
        </p:nvSpPr>
        <p:spPr/>
        <p:txBody>
          <a:bodyPr/>
          <a:lstStyle/>
          <a:p>
            <a:fld id="{08BA5408-88DF-49FD-8912-8E1290F7666B}" type="slidenum">
              <a:rPr lang="en-US" smtClean="0"/>
              <a:t>6</a:t>
            </a:fld>
            <a:endParaRPr lang="en-US"/>
          </a:p>
        </p:txBody>
      </p:sp>
    </p:spTree>
    <p:extLst>
      <p:ext uri="{BB962C8B-B14F-4D97-AF65-F5344CB8AC3E}">
        <p14:creationId xmlns:p14="http://schemas.microsoft.com/office/powerpoint/2010/main" val="1568149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277828227"/>
              </p:ext>
            </p:extLst>
          </p:nvPr>
        </p:nvGraphicFramePr>
        <p:xfrm>
          <a:off x="411163" y="1477963"/>
          <a:ext cx="11106150" cy="3630612"/>
        </p:xfrm>
        <a:graphic>
          <a:graphicData uri="http://schemas.openxmlformats.org/presentationml/2006/ole">
            <mc:AlternateContent xmlns:mc="http://schemas.openxmlformats.org/markup-compatibility/2006">
              <mc:Choice xmlns:v="urn:schemas-microsoft-com:vml" Requires="v">
                <p:oleObj spid="_x0000_s3177" name="Equation" r:id="rId3" imgW="5905440" imgH="1930320" progId="Equation.DSMT4">
                  <p:embed/>
                </p:oleObj>
              </mc:Choice>
              <mc:Fallback>
                <p:oleObj name="Equation" r:id="rId3" imgW="5905440" imgH="1930320" progId="Equation.DSMT4">
                  <p:embed/>
                  <p:pic>
                    <p:nvPicPr>
                      <p:cNvPr id="0" name=""/>
                      <p:cNvPicPr/>
                      <p:nvPr/>
                    </p:nvPicPr>
                    <p:blipFill>
                      <a:blip r:embed="rId4"/>
                      <a:stretch>
                        <a:fillRect/>
                      </a:stretch>
                    </p:blipFill>
                    <p:spPr>
                      <a:xfrm>
                        <a:off x="411163" y="1477963"/>
                        <a:ext cx="11106150" cy="363061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8BA5408-88DF-49FD-8912-8E1290F7666B}" type="slidenum">
              <a:rPr lang="en-US" smtClean="0"/>
              <a:t>7</a:t>
            </a:fld>
            <a:endParaRPr lang="en-US"/>
          </a:p>
        </p:txBody>
      </p:sp>
    </p:spTree>
    <p:extLst>
      <p:ext uri="{BB962C8B-B14F-4D97-AF65-F5344CB8AC3E}">
        <p14:creationId xmlns:p14="http://schemas.microsoft.com/office/powerpoint/2010/main" val="3782945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32754388"/>
              </p:ext>
            </p:extLst>
          </p:nvPr>
        </p:nvGraphicFramePr>
        <p:xfrm>
          <a:off x="1084263" y="1222375"/>
          <a:ext cx="10347325" cy="4532313"/>
        </p:xfrm>
        <a:graphic>
          <a:graphicData uri="http://schemas.openxmlformats.org/presentationml/2006/ole">
            <mc:AlternateContent xmlns:mc="http://schemas.openxmlformats.org/markup-compatibility/2006">
              <mc:Choice xmlns:v="urn:schemas-microsoft-com:vml" Requires="v">
                <p:oleObj spid="_x0000_s4196" name="Equation" r:id="rId3" imgW="4927320" imgH="2158920" progId="Equation.DSMT4">
                  <p:embed/>
                </p:oleObj>
              </mc:Choice>
              <mc:Fallback>
                <p:oleObj name="Equation" r:id="rId3" imgW="4927320" imgH="2158920" progId="Equation.DSMT4">
                  <p:embed/>
                  <p:pic>
                    <p:nvPicPr>
                      <p:cNvPr id="0" name=""/>
                      <p:cNvPicPr/>
                      <p:nvPr/>
                    </p:nvPicPr>
                    <p:blipFill>
                      <a:blip r:embed="rId4"/>
                      <a:stretch>
                        <a:fillRect/>
                      </a:stretch>
                    </p:blipFill>
                    <p:spPr>
                      <a:xfrm>
                        <a:off x="1084263" y="1222375"/>
                        <a:ext cx="10347325" cy="4532313"/>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8BA5408-88DF-49FD-8912-8E1290F7666B}" type="slidenum">
              <a:rPr lang="en-US" smtClean="0"/>
              <a:t>8</a:t>
            </a:fld>
            <a:endParaRPr lang="en-US"/>
          </a:p>
        </p:txBody>
      </p:sp>
    </p:spTree>
    <p:extLst>
      <p:ext uri="{BB962C8B-B14F-4D97-AF65-F5344CB8AC3E}">
        <p14:creationId xmlns:p14="http://schemas.microsoft.com/office/powerpoint/2010/main" val="239416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09886816"/>
              </p:ext>
            </p:extLst>
          </p:nvPr>
        </p:nvGraphicFramePr>
        <p:xfrm>
          <a:off x="1112838" y="971550"/>
          <a:ext cx="9494837" cy="4889500"/>
        </p:xfrm>
        <a:graphic>
          <a:graphicData uri="http://schemas.openxmlformats.org/presentationml/2006/ole">
            <mc:AlternateContent xmlns:mc="http://schemas.openxmlformats.org/markup-compatibility/2006">
              <mc:Choice xmlns:v="urn:schemas-microsoft-com:vml" Requires="v">
                <p:oleObj spid="_x0000_s6239" name="Equation" r:id="rId3" imgW="4165560" imgH="2145960" progId="Equation.DSMT4">
                  <p:embed/>
                </p:oleObj>
              </mc:Choice>
              <mc:Fallback>
                <p:oleObj name="Equation" r:id="rId3" imgW="4165560" imgH="2145960" progId="Equation.DSMT4">
                  <p:embed/>
                  <p:pic>
                    <p:nvPicPr>
                      <p:cNvPr id="0" name=""/>
                      <p:cNvPicPr/>
                      <p:nvPr/>
                    </p:nvPicPr>
                    <p:blipFill>
                      <a:blip r:embed="rId4"/>
                      <a:stretch>
                        <a:fillRect/>
                      </a:stretch>
                    </p:blipFill>
                    <p:spPr>
                      <a:xfrm>
                        <a:off x="1112838" y="971550"/>
                        <a:ext cx="9494837" cy="48895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8BA5408-88DF-49FD-8912-8E1290F7666B}" type="slidenum">
              <a:rPr lang="en-US" smtClean="0"/>
              <a:t>9</a:t>
            </a:fld>
            <a:endParaRPr lang="en-US"/>
          </a:p>
        </p:txBody>
      </p:sp>
    </p:spTree>
    <p:extLst>
      <p:ext uri="{BB962C8B-B14F-4D97-AF65-F5344CB8AC3E}">
        <p14:creationId xmlns:p14="http://schemas.microsoft.com/office/powerpoint/2010/main" val="899949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1881</Words>
  <Application>Microsoft Office PowerPoint</Application>
  <PresentationFormat>Widescreen</PresentationFormat>
  <Paragraphs>195</Paragraphs>
  <Slides>36</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4" baseType="lpstr">
      <vt:lpstr>Arial</vt:lpstr>
      <vt:lpstr>Calibri</vt:lpstr>
      <vt:lpstr>Calibri Light</vt:lpstr>
      <vt:lpstr>Cambria Math</vt:lpstr>
      <vt:lpstr>Times New Roman</vt:lpstr>
      <vt:lpstr>Office Theme</vt:lpstr>
      <vt:lpstr>Equation</vt:lpstr>
      <vt:lpstr>MathType 6.0 Equation</vt:lpstr>
      <vt:lpstr>30 Years at GM with Charles Wampler From Topological Robotics to Mathematical Fashion Design</vt:lpstr>
      <vt:lpstr>List of Topics (in chronological order)</vt:lpstr>
      <vt:lpstr>Topological Robotics</vt:lpstr>
      <vt:lpstr>The PUMA 560 is a robot used for positioning and orienting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Highlights from the Next 20 Years</vt:lpstr>
      <vt:lpstr>PowerPoint Presentation</vt:lpstr>
      <vt:lpstr>PowerPoint Presentation</vt:lpstr>
      <vt:lpstr>PowerPoint Presentation</vt:lpstr>
      <vt:lpstr>PowerPoint Presentation</vt:lpstr>
      <vt:lpstr>Battery State Estimation</vt:lpstr>
      <vt:lpstr>Battery models can be roughly divided into two parts: State of Charge and State of Power.</vt:lpstr>
      <vt:lpstr>Battery models can be roughly divided into two parts:</vt:lpstr>
      <vt:lpstr>On-board diagnostics require a model that can compute SOC and SOP in real time as the car is driven.</vt:lpstr>
      <vt:lpstr>Canonical R-C circuit Theorem by Charles Wampler</vt:lpstr>
      <vt:lpstr>Some comments on Charles’ theorem</vt:lpstr>
      <vt:lpstr>Sketch of Proof</vt:lpstr>
      <vt:lpstr>Elements of An Equivalent-Circuit Battery Model</vt:lpstr>
      <vt:lpstr>Mathematical Fashion Design</vt:lpstr>
      <vt:lpstr>“For mathematicians among you who don’t know what an infinity scarf is, the classic design is a cloth torus whose hole is large enough to fit over the head so that it can be looped around the neck one or more times.”  Ellie Baker</vt:lpstr>
      <vt:lpstr>Inverting tori is a funny business</vt:lpstr>
      <vt:lpstr>We want the geometry of the infinity scarf to be invariant under inversion. But there is more.</vt:lpstr>
      <vt:lpstr>Theorem: There are exactly two ribbon-foldable torus designs that are shape-invariant under inversion.</vt:lpstr>
      <vt:lpstr>PowerPoint Presentation</vt:lpstr>
      <vt:lpstr>More fashion and sewing issues</vt:lpstr>
      <vt:lpstr>PowerPoint Presentation</vt:lpstr>
      <vt:lpstr>PowerPoint Presentation</vt:lpstr>
      <vt:lpstr>PowerPoint Presentation</vt:lpstr>
      <vt:lpstr>PowerPoint Presentation</vt:lpstr>
    </vt:vector>
  </TitlesOfParts>
  <Company>GM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PUMA 560 is used for positioning and orienting tasks</dc:title>
  <dc:creator>Daniel R. Baker</dc:creator>
  <cp:lastModifiedBy>Daniel R. Baker</cp:lastModifiedBy>
  <cp:revision>108</cp:revision>
  <dcterms:created xsi:type="dcterms:W3CDTF">2017-04-13T19:15:37Z</dcterms:created>
  <dcterms:modified xsi:type="dcterms:W3CDTF">2017-06-04T21:45:36Z</dcterms:modified>
</cp:coreProperties>
</file>